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463" r:id="rId2"/>
    <p:sldId id="257" r:id="rId3"/>
    <p:sldId id="468" r:id="rId4"/>
    <p:sldId id="469" r:id="rId5"/>
    <p:sldId id="470" r:id="rId6"/>
    <p:sldId id="471" r:id="rId7"/>
    <p:sldId id="472" r:id="rId8"/>
    <p:sldId id="473" r:id="rId9"/>
    <p:sldId id="475" r:id="rId10"/>
    <p:sldId id="476" r:id="rId11"/>
    <p:sldId id="477" r:id="rId12"/>
    <p:sldId id="478" r:id="rId13"/>
    <p:sldId id="480" r:id="rId14"/>
    <p:sldId id="483" r:id="rId15"/>
    <p:sldId id="484" r:id="rId16"/>
    <p:sldId id="485" r:id="rId17"/>
    <p:sldId id="504" r:id="rId18"/>
    <p:sldId id="506" r:id="rId19"/>
    <p:sldId id="671" r:id="rId20"/>
    <p:sldId id="508" r:id="rId21"/>
    <p:sldId id="509" r:id="rId22"/>
    <p:sldId id="510" r:id="rId23"/>
    <p:sldId id="511" r:id="rId24"/>
    <p:sldId id="512" r:id="rId25"/>
    <p:sldId id="672" r:id="rId26"/>
    <p:sldId id="673" r:id="rId27"/>
    <p:sldId id="515" r:id="rId28"/>
    <p:sldId id="547" r:id="rId29"/>
    <p:sldId id="670" r:id="rId30"/>
    <p:sldId id="519" r:id="rId31"/>
    <p:sldId id="520" r:id="rId32"/>
    <p:sldId id="714" r:id="rId33"/>
    <p:sldId id="523" r:id="rId34"/>
    <p:sldId id="525" r:id="rId35"/>
    <p:sldId id="526" r:id="rId36"/>
    <p:sldId id="527" r:id="rId37"/>
    <p:sldId id="528" r:id="rId38"/>
    <p:sldId id="529" r:id="rId39"/>
    <p:sldId id="530" r:id="rId40"/>
    <p:sldId id="532" r:id="rId41"/>
    <p:sldId id="537" r:id="rId42"/>
    <p:sldId id="538" r:id="rId43"/>
    <p:sldId id="539" r:id="rId44"/>
    <p:sldId id="540" r:id="rId45"/>
    <p:sldId id="545" r:id="rId46"/>
    <p:sldId id="546" r:id="rId47"/>
    <p:sldId id="582" r:id="rId48"/>
    <p:sldId id="548" r:id="rId49"/>
    <p:sldId id="549" r:id="rId50"/>
    <p:sldId id="535" r:id="rId51"/>
    <p:sldId id="553" r:id="rId52"/>
    <p:sldId id="555" r:id="rId53"/>
    <p:sldId id="715" r:id="rId54"/>
    <p:sldId id="679" r:id="rId55"/>
    <p:sldId id="674" r:id="rId56"/>
    <p:sldId id="678" r:id="rId57"/>
    <p:sldId id="680" r:id="rId58"/>
    <p:sldId id="681" r:id="rId59"/>
    <p:sldId id="562" r:id="rId60"/>
    <p:sldId id="565" r:id="rId61"/>
    <p:sldId id="711" r:id="rId62"/>
    <p:sldId id="712" r:id="rId63"/>
    <p:sldId id="566" r:id="rId64"/>
    <p:sldId id="567" r:id="rId65"/>
    <p:sldId id="568" r:id="rId66"/>
    <p:sldId id="682" r:id="rId67"/>
    <p:sldId id="683" r:id="rId68"/>
    <p:sldId id="684" r:id="rId69"/>
    <p:sldId id="573" r:id="rId70"/>
    <p:sldId id="574" r:id="rId71"/>
    <p:sldId id="576" r:id="rId72"/>
    <p:sldId id="583" r:id="rId73"/>
    <p:sldId id="584" r:id="rId74"/>
    <p:sldId id="577" r:id="rId75"/>
    <p:sldId id="585" r:id="rId76"/>
    <p:sldId id="696" r:id="rId77"/>
    <p:sldId id="695" r:id="rId78"/>
    <p:sldId id="685" r:id="rId79"/>
    <p:sldId id="588" r:id="rId80"/>
    <p:sldId id="718" r:id="rId81"/>
    <p:sldId id="686" r:id="rId82"/>
    <p:sldId id="594" r:id="rId83"/>
    <p:sldId id="595" r:id="rId84"/>
    <p:sldId id="596" r:id="rId85"/>
    <p:sldId id="597" r:id="rId86"/>
    <p:sldId id="518" r:id="rId87"/>
    <p:sldId id="687" r:id="rId88"/>
    <p:sldId id="716" r:id="rId89"/>
    <p:sldId id="717" r:id="rId90"/>
    <p:sldId id="599" r:id="rId91"/>
    <p:sldId id="598" r:id="rId92"/>
    <p:sldId id="688" r:id="rId93"/>
    <p:sldId id="689" r:id="rId94"/>
    <p:sldId id="601" r:id="rId95"/>
    <p:sldId id="690" r:id="rId96"/>
    <p:sldId id="692" r:id="rId97"/>
    <p:sldId id="617" r:id="rId98"/>
    <p:sldId id="698" r:id="rId99"/>
    <p:sldId id="697" r:id="rId100"/>
    <p:sldId id="693" r:id="rId101"/>
    <p:sldId id="622" r:id="rId102"/>
    <p:sldId id="623" r:id="rId103"/>
    <p:sldId id="629" r:id="rId104"/>
    <p:sldId id="578" r:id="rId105"/>
    <p:sldId id="699" r:id="rId106"/>
    <p:sldId id="632" r:id="rId107"/>
    <p:sldId id="633" r:id="rId108"/>
    <p:sldId id="700" r:id="rId109"/>
    <p:sldId id="701" r:id="rId110"/>
    <p:sldId id="634" r:id="rId111"/>
    <p:sldId id="635" r:id="rId112"/>
    <p:sldId id="637" r:id="rId113"/>
    <p:sldId id="638" r:id="rId114"/>
    <p:sldId id="702" r:id="rId115"/>
    <p:sldId id="640" r:id="rId116"/>
    <p:sldId id="703" r:id="rId117"/>
    <p:sldId id="642" r:id="rId118"/>
    <p:sldId id="704" r:id="rId119"/>
    <p:sldId id="705" r:id="rId120"/>
    <p:sldId id="706" r:id="rId121"/>
    <p:sldId id="707" r:id="rId122"/>
    <p:sldId id="708" r:id="rId123"/>
    <p:sldId id="647" r:id="rId124"/>
    <p:sldId id="648" r:id="rId125"/>
    <p:sldId id="709" r:id="rId126"/>
    <p:sldId id="650" r:id="rId127"/>
    <p:sldId id="652" r:id="rId128"/>
    <p:sldId id="579" r:id="rId129"/>
    <p:sldId id="653" r:id="rId130"/>
    <p:sldId id="713" r:id="rId131"/>
    <p:sldId id="654" r:id="rId132"/>
    <p:sldId id="710" r:id="rId133"/>
    <p:sldId id="656" r:id="rId134"/>
    <p:sldId id="657" r:id="rId135"/>
  </p:sldIdLst>
  <p:sldSz cx="9144000" cy="6858000" type="screen4x3"/>
  <p:notesSz cx="6858000" cy="9144000"/>
  <p:custDataLst>
    <p:tags r:id="rId13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7DEBF3-B7F4-664B-AA64-02D0E5D0D21D}">
          <p14:sldIdLst>
            <p14:sldId id="463"/>
          </p14:sldIdLst>
        </p14:section>
        <p14:section name="Classification" id="{0FEF06AC-3264-094E-82F6-EDC16A6BB5CA}">
          <p14:sldIdLst>
            <p14:sldId id="257"/>
            <p14:sldId id="468"/>
            <p14:sldId id="469"/>
            <p14:sldId id="470"/>
            <p14:sldId id="471"/>
            <p14:sldId id="472"/>
            <p14:sldId id="473"/>
            <p14:sldId id="475"/>
            <p14:sldId id="476"/>
            <p14:sldId id="477"/>
            <p14:sldId id="478"/>
            <p14:sldId id="480"/>
            <p14:sldId id="483"/>
            <p14:sldId id="484"/>
            <p14:sldId id="485"/>
            <p14:sldId id="504"/>
            <p14:sldId id="506"/>
            <p14:sldId id="671"/>
            <p14:sldId id="508"/>
            <p14:sldId id="509"/>
            <p14:sldId id="510"/>
            <p14:sldId id="511"/>
            <p14:sldId id="512"/>
            <p14:sldId id="672"/>
            <p14:sldId id="673"/>
            <p14:sldId id="515"/>
          </p14:sldIdLst>
        </p14:section>
        <p14:section name="Quality metrics" id="{A1E3F894-6282-8B46-9021-88944D9967D0}">
          <p14:sldIdLst>
            <p14:sldId id="547"/>
            <p14:sldId id="670"/>
            <p14:sldId id="519"/>
            <p14:sldId id="520"/>
            <p14:sldId id="714"/>
            <p14:sldId id="523"/>
            <p14:sldId id="525"/>
            <p14:sldId id="526"/>
            <p14:sldId id="527"/>
            <p14:sldId id="528"/>
            <p14:sldId id="529"/>
            <p14:sldId id="530"/>
            <p14:sldId id="532"/>
            <p14:sldId id="537"/>
            <p14:sldId id="538"/>
            <p14:sldId id="539"/>
            <p14:sldId id="540"/>
            <p14:sldId id="545"/>
            <p14:sldId id="546"/>
            <p14:sldId id="582"/>
            <p14:sldId id="548"/>
            <p14:sldId id="549"/>
            <p14:sldId id="535"/>
            <p14:sldId id="553"/>
            <p14:sldId id="555"/>
            <p14:sldId id="715"/>
            <p14:sldId id="679"/>
            <p14:sldId id="674"/>
            <p14:sldId id="678"/>
            <p14:sldId id="680"/>
            <p14:sldId id="681"/>
            <p14:sldId id="562"/>
            <p14:sldId id="565"/>
            <p14:sldId id="711"/>
            <p14:sldId id="712"/>
            <p14:sldId id="566"/>
            <p14:sldId id="567"/>
            <p14:sldId id="568"/>
            <p14:sldId id="682"/>
            <p14:sldId id="683"/>
            <p14:sldId id="684"/>
            <p14:sldId id="573"/>
            <p14:sldId id="574"/>
            <p14:sldId id="576"/>
            <p14:sldId id="583"/>
            <p14:sldId id="584"/>
          </p14:sldIdLst>
        </p14:section>
        <p14:section name="Logistic Regression" id="{263F390D-983F-FC4D-9B94-AFB7BF969643}">
          <p14:sldIdLst>
            <p14:sldId id="577"/>
            <p14:sldId id="585"/>
            <p14:sldId id="696"/>
            <p14:sldId id="695"/>
            <p14:sldId id="685"/>
            <p14:sldId id="588"/>
            <p14:sldId id="718"/>
            <p14:sldId id="686"/>
            <p14:sldId id="594"/>
            <p14:sldId id="595"/>
            <p14:sldId id="596"/>
            <p14:sldId id="597"/>
            <p14:sldId id="518"/>
            <p14:sldId id="687"/>
            <p14:sldId id="716"/>
            <p14:sldId id="717"/>
            <p14:sldId id="599"/>
            <p14:sldId id="598"/>
            <p14:sldId id="688"/>
            <p14:sldId id="689"/>
            <p14:sldId id="601"/>
            <p14:sldId id="690"/>
            <p14:sldId id="692"/>
            <p14:sldId id="617"/>
            <p14:sldId id="698"/>
            <p14:sldId id="697"/>
            <p14:sldId id="693"/>
            <p14:sldId id="622"/>
            <p14:sldId id="623"/>
            <p14:sldId id="629"/>
          </p14:sldIdLst>
        </p14:section>
        <p14:section name="SVM" id="{52570C74-2C64-9A4D-BEB7-BEA34804B987}">
          <p14:sldIdLst>
            <p14:sldId id="578"/>
            <p14:sldId id="699"/>
            <p14:sldId id="632"/>
            <p14:sldId id="633"/>
            <p14:sldId id="700"/>
            <p14:sldId id="701"/>
            <p14:sldId id="634"/>
            <p14:sldId id="635"/>
            <p14:sldId id="637"/>
            <p14:sldId id="638"/>
            <p14:sldId id="702"/>
            <p14:sldId id="640"/>
            <p14:sldId id="703"/>
            <p14:sldId id="642"/>
            <p14:sldId id="704"/>
            <p14:sldId id="705"/>
            <p14:sldId id="706"/>
            <p14:sldId id="707"/>
            <p14:sldId id="708"/>
            <p14:sldId id="647"/>
            <p14:sldId id="648"/>
            <p14:sldId id="709"/>
            <p14:sldId id="650"/>
            <p14:sldId id="652"/>
            <p14:sldId id="579"/>
            <p14:sldId id="653"/>
            <p14:sldId id="713"/>
            <p14:sldId id="654"/>
            <p14:sldId id="710"/>
            <p14:sldId id="656"/>
            <p14:sldId id="6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692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pos="249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orient="horz" pos="709">
          <p15:clr>
            <a:srgbClr val="A4A3A4"/>
          </p15:clr>
        </p15:guide>
        <p15:guide id="8" orient="horz" pos="1570">
          <p15:clr>
            <a:srgbClr val="A4A3A4"/>
          </p15:clr>
        </p15:guide>
        <p15:guide id="9" orient="horz" pos="206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зина Анна Вадимовна" initials="КА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466F91"/>
    <a:srgbClr val="EFBBB7"/>
    <a:srgbClr val="F5E7C1"/>
    <a:srgbClr val="D7554B"/>
    <a:srgbClr val="E5C15E"/>
    <a:srgbClr val="9CA5A2"/>
    <a:srgbClr val="979E5B"/>
    <a:srgbClr val="825685"/>
    <a:srgbClr val="6B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E6090-2FA4-4892-9321-06EF7951E4EE}" v="28" dt="2020-12-26T19:34:59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2" autoAdjust="0"/>
    <p:restoredTop sz="85589" autoAdjust="0"/>
  </p:normalViewPr>
  <p:slideViewPr>
    <p:cSldViewPr>
      <p:cViewPr varScale="1">
        <p:scale>
          <a:sx n="108" d="100"/>
          <a:sy n="108" d="100"/>
        </p:scale>
        <p:origin x="1338" y="144"/>
      </p:cViewPr>
      <p:guideLst>
        <p:guide orient="horz" pos="527"/>
        <p:guide pos="5692"/>
        <p:guide orient="horz" pos="1480"/>
        <p:guide pos="249"/>
        <p:guide orient="horz" pos="2160"/>
        <p:guide pos="2880"/>
        <p:guide orient="horz" pos="709"/>
        <p:guide orient="horz" pos="1570"/>
        <p:guide orient="horz" pos="2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14.01.2021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aa77dc9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8aa77dc9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приветы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820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remember absolute value of &lt;&gt; is proportional to the distance.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62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Нарисовать </a:t>
            </a:r>
            <a:r>
              <a:rPr lang="en-US" dirty="0"/>
              <a:t>&lt;&gt; &gt; 0, </a:t>
            </a:r>
            <a:r>
              <a:rPr lang="ru-RU" dirty="0"/>
              <a:t>сделать легенду с метками</a:t>
            </a:r>
            <a:r>
              <a:rPr lang="en-US" dirty="0"/>
              <a:t>. 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71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of the sign of a scalar product and a object label coincide, then we can say that the linear classifier is right.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619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far we’ve been only saying that we want to attribute all objects on one side of a hyperplane to one class and on the other side – to another. But we also noted, that the model may be rather uncertain about the objects, which are close to the border. </a:t>
            </a:r>
          </a:p>
          <a:p>
            <a:endParaRPr lang="en-US" dirty="0"/>
          </a:p>
          <a:p>
            <a:r>
              <a:rPr lang="en-US" dirty="0"/>
              <a:t>If in your classification task, you have some preference, objects of which class you definitely don’t </a:t>
            </a:r>
            <a:r>
              <a:rPr lang="en-US" dirty="0" err="1"/>
              <a:t>wanna</a:t>
            </a:r>
            <a:r>
              <a:rPr lang="en-US" dirty="0"/>
              <a:t> miss, you can select threshold which is not zero. For example. If you classifying healthy and non-healthy people.  </a:t>
            </a:r>
          </a:p>
          <a:p>
            <a:endParaRPr lang="en-US" dirty="0"/>
          </a:p>
          <a:p>
            <a:r>
              <a:rPr lang="en-US" dirty="0"/>
              <a:t>Later, we will discuss such example in more details and see, how to choose the threshold using a loss which is different from you training loss.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914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definition of indicator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82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aa77dc9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8aa77dc9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126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63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52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aa77dc9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8aa77dc9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32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62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611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410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740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26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935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135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have received this upper bound for the totally different assumptions: in our derivations we never actually asked our loss to an upper bound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276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aa77dc9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8aa77dc9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668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Существует линейный классификатор, не допускающий ни одной ошибки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59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76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see, what kind of model can we get, that it will satisfy this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19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linear regression. Here is the problem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94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 is what we can do instead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007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 understand, what such model intuitively mean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56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hopefully remember from the linear algebra course, this scalar product defines a hyperplane with normal vector w. E.g. if we have 2 feature, than it would be a line. If three – a plane and so on. </a:t>
            </a:r>
          </a:p>
          <a:p>
            <a:r>
              <a:rPr lang="en-US" dirty="0"/>
              <a:t>Normal vector, which is a vector of coefficient in out case show the direction, perpendicular to this </a:t>
            </a:r>
            <a:r>
              <a:rPr lang="en-US" dirty="0" err="1"/>
              <a:t>palne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08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recap what else we know from LA about this object called hyperplane. </a:t>
            </a:r>
          </a:p>
          <a:p>
            <a:r>
              <a:rPr lang="en-US" dirty="0"/>
              <a:t>1. We know that the is the point lies on a hyperplane</a:t>
            </a:r>
          </a:p>
          <a:p>
            <a:r>
              <a:rPr lang="en-US" dirty="0"/>
              <a:t>2. If scalar product is negative, then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left and right are very vague concepts and you can this of right as a direction to which your vector w points to. But the main thing here is that the sign shows on which side point lies. And the value itself – how far it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14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if we have two features, the scalar product will define a line. With all the red dots giving negative scalar product and black dots – positive scalar product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90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2175" y="2867800"/>
            <a:ext cx="85989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0" i="0">
                <a:latin typeface="Myriad Pro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06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14.01.2021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Classification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0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89D25-174D-2A4E-9DD2-42255137F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16852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Hyperplane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40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009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probabilities: Log-Loss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Consider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9CA5A2"/>
                    </a:solidFill>
                  </a:rPr>
                  <a:t>, </a:t>
                </a:r>
                <a:r>
                  <a:rPr lang="en-US" sz="2400" dirty="0">
                    <a:solidFill>
                      <a:srgbClr val="9CA5A2"/>
                    </a:solidFill>
                  </a:rPr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 outputs</a:t>
                </a:r>
                <a:r>
                  <a:rPr lang="ru-RU" sz="2400" dirty="0">
                    <a:solidFill>
                      <a:srgbClr val="9CA5A2"/>
                    </a:solidFill>
                  </a:rPr>
                  <a:t> </a:t>
                </a:r>
                <a:r>
                  <a:rPr lang="en-US" sz="2400" dirty="0">
                    <a:solidFill>
                      <a:srgbClr val="9CA5A2"/>
                    </a:solidFill>
                  </a:rPr>
                  <a:t>the same probability around</a:t>
                </a:r>
                <a:r>
                  <a:rPr lang="ru-RU" sz="2400" dirty="0">
                    <a:solidFill>
                      <a:srgbClr val="9CA5A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9CA5A2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output logistic regression would have on these objects?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=+1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func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1263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Log-loss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=+1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func>
                                      <m:r>
                                        <a:rPr lang="en-US" sz="2400" b="0" i="1" smtClean="0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rgbClr val="9CA5A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=−1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9CA5A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Calculate the derivative and find optimal probability: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=+1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693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probabilities: Log-Loss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28116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We assume that the model gives correct probabilities if for any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</m:oMath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40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This is a condition on a loss function (we can check it for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Log-Loss, MSE, MAE, etc.)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It holds for Log-Loss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Logistic Regression gives us correct probabilities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28116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283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1559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formulate the condition that the model estimates the probabilities correctly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Choose loss functions which satisfy this condition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Log-loss is one example of such loss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Another example is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MSE</a:t>
            </a:r>
            <a:r>
              <a:rPr lang="ru-RU" sz="2400" dirty="0">
                <a:solidFill>
                  <a:srgbClr val="4D4D4D"/>
                </a:solidFill>
              </a:rPr>
              <a:t>,</a:t>
            </a:r>
            <a:r>
              <a:rPr lang="en-US" sz="2400" dirty="0">
                <a:solidFill>
                  <a:srgbClr val="4D4D4D"/>
                </a:solidFill>
              </a:rPr>
              <a:t> but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MSE works poorly with classification tasks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3068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ct val="0"/>
              </a:spcBef>
              <a:buNone/>
              <a:defRPr sz="3200" b="1">
                <a:solidFill>
                  <a:srgbClr val="A26D6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Support Vector Machine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520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 and Hinge Loss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optimize differentiable upper bound, e.g. hinge loss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203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Which classifier is better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?</a:t>
            </a:r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1891647" y="436510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4502737" y="425709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5940152" y="318099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5292080" y="168481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/>
          <p:nvPr/>
        </p:nvCxnSpPr>
        <p:spPr>
          <a:xfrm>
            <a:off x="3527884" y="980728"/>
            <a:ext cx="3276364" cy="4896544"/>
          </a:xfrm>
          <a:prstGeom prst="line">
            <a:avLst/>
          </a:prstGeom>
          <a:ln w="50800">
            <a:solidFill>
              <a:srgbClr val="825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3825519" y="732727"/>
            <a:ext cx="1538569" cy="5576593"/>
          </a:xfrm>
          <a:prstGeom prst="line">
            <a:avLst/>
          </a:prstGeom>
          <a:ln w="50800">
            <a:solidFill>
              <a:srgbClr val="979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1891647" y="836712"/>
            <a:ext cx="6496777" cy="433646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139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/>
              </a:rPr>
              <a:t>Margin of a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Recall that linear classifier defines a hyperplane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distance </a:t>
                </a:r>
                <a:r>
                  <a:rPr lang="en-US" sz="2400">
                    <a:solidFill>
                      <a:srgbClr val="4D4D4D"/>
                    </a:solidFill>
                  </a:rPr>
                  <a:t>from the any </a:t>
                </a:r>
                <a:r>
                  <a:rPr lang="en-US" sz="2400" dirty="0">
                    <a:solidFill>
                      <a:srgbClr val="4D4D4D"/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to this hyperplane is: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>
                <a:blip r:embed="rId2"/>
                <a:stretch>
                  <a:fillRect l="-2062" t="-159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5850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/>
              </a:rPr>
              <a:t>Margin of a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Recall that linear classifier defines a hyperplane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distance from any point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to this hyperplane is: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Margin of a classifier – distance from the  hyperplane to the nearest object in the dataset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>
                <a:blip r:embed="rId2"/>
                <a:stretch>
                  <a:fillRect l="-2194" t="-1538" r="-155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146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/>
              </a:rPr>
              <a:t>Choose the model with the largest margin</a:t>
            </a:r>
            <a:endParaRPr lang="ru-RU" sz="3200" b="1" dirty="0">
              <a:solidFill>
                <a:srgbClr val="A26D6A"/>
              </a:solidFill>
              <a:cs typeface="Times New Roman"/>
            </a:endParaRPr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1891647" y="436510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4502737" y="425709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5940152" y="318099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5292080" y="168481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/>
          <p:nvPr/>
        </p:nvCxnSpPr>
        <p:spPr>
          <a:xfrm>
            <a:off x="3527884" y="980728"/>
            <a:ext cx="3276364" cy="4896544"/>
          </a:xfrm>
          <a:prstGeom prst="line">
            <a:avLst/>
          </a:prstGeom>
          <a:ln w="50800">
            <a:solidFill>
              <a:srgbClr val="825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3825519" y="732727"/>
            <a:ext cx="1538569" cy="5576593"/>
          </a:xfrm>
          <a:prstGeom prst="line">
            <a:avLst/>
          </a:prstGeom>
          <a:ln w="50800">
            <a:solidFill>
              <a:srgbClr val="979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1891647" y="836712"/>
            <a:ext cx="6496777" cy="433646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10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Distance from the point to hyperplane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>
                        <a:solidFill>
                          <a:srgbClr val="4D4D4D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lager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value is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the further the object is from 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a hyperplane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62" t="-168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73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Extra Conditions Needed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1891647" y="436510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4502737" y="425709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5940152" y="318099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5292080" y="168481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>
            <a:cxnSpLocks/>
          </p:cNvCxnSpPr>
          <p:nvPr/>
        </p:nvCxnSpPr>
        <p:spPr>
          <a:xfrm>
            <a:off x="683568" y="6009766"/>
            <a:ext cx="7344816" cy="227546"/>
          </a:xfrm>
          <a:prstGeom prst="line">
            <a:avLst/>
          </a:prstGeom>
          <a:ln w="50800">
            <a:solidFill>
              <a:srgbClr val="80A4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646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/>
              </a:rPr>
              <a:t>Margin of a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37343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will maximize margin of the classifier – distance to the nearest object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Trying not to make mistakes at the same time </a:t>
            </a:r>
          </a:p>
        </p:txBody>
      </p:sp>
    </p:spTree>
    <p:extLst>
      <p:ext uri="{BB962C8B-B14F-4D97-AF65-F5344CB8AC3E}">
        <p14:creationId xmlns:p14="http://schemas.microsoft.com/office/powerpoint/2010/main" val="7420287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1891647" y="436510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4502737" y="425709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5940152" y="318099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5292080" y="168481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/>
          <p:nvPr/>
        </p:nvCxnSpPr>
        <p:spPr>
          <a:xfrm>
            <a:off x="3527884" y="980728"/>
            <a:ext cx="3276364" cy="4896544"/>
          </a:xfrm>
          <a:prstGeom prst="line">
            <a:avLst/>
          </a:prstGeom>
          <a:ln w="50800">
            <a:solidFill>
              <a:srgbClr val="825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3825519" y="732727"/>
            <a:ext cx="1538569" cy="5576593"/>
          </a:xfrm>
          <a:prstGeom prst="line">
            <a:avLst/>
          </a:prstGeom>
          <a:ln w="50800">
            <a:solidFill>
              <a:srgbClr val="979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1891647" y="836712"/>
            <a:ext cx="6496777" cy="4336469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996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The distance form any point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to the hyperplane is: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Margin of a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ru-RU" sz="2400" dirty="0">
                                  <a:solidFill>
                                    <a:srgbClr val="4D4D4D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bg-BG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9406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The distance form any point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to the hyperplane is: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Margin of a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6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ru-RU" sz="2400" dirty="0">
                                  <a:solidFill>
                                    <a:srgbClr val="4D4D4D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bg-BG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2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No mistakes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9899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Simple assumption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a linear classifier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If we divide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by a scalar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,  the output will not change: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6181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Simple assumption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For a linear classifier</a:t>
                </a:r>
                <a:r>
                  <a:rPr lang="ru-RU" sz="2400" dirty="0">
                    <a:solidFill>
                      <a:srgbClr val="9CA5A2"/>
                    </a:solidFill>
                  </a:rPr>
                  <a:t>: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If we divide</a:t>
                </a:r>
                <a:r>
                  <a:rPr lang="ru-RU" sz="2400" dirty="0">
                    <a:solidFill>
                      <a:srgbClr val="9CA5A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 by a scalar</a:t>
                </a:r>
                <a:r>
                  <a:rPr lang="ru-RU" sz="2400" dirty="0">
                    <a:solidFill>
                      <a:srgbClr val="9CA5A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,  the output will not change:</a:t>
                </a:r>
                <a:endParaRPr lang="ru-RU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6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divide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y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=1, …,ℓ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, as a result: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=1, …,ℓ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buClr>
                    <a:srgbClr val="9CA5A2"/>
                  </a:buClr>
                </a:pPr>
                <a:endParaRPr lang="en-US" sz="2400" dirty="0"/>
              </a:p>
              <a:p>
                <a:pPr>
                  <a:buClr>
                    <a:srgbClr val="9CA5A2"/>
                  </a:buClr>
                </a:pPr>
                <a:endParaRPr lang="en-US" sz="2400" dirty="0"/>
              </a:p>
              <a:p>
                <a:pPr>
                  <a:buClr>
                    <a:srgbClr val="9CA5A2"/>
                  </a:buClr>
                </a:pPr>
                <a:endParaRPr lang="en-US" sz="2400" dirty="0"/>
              </a:p>
              <a:p>
                <a:pPr>
                  <a:buClr>
                    <a:srgbClr val="9CA5A2"/>
                  </a:buClr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0699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 of 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89D7294-3B09-8543-8D13-2136B0B8F3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rgbClr val="A26D6A"/>
                </a:solidFill>
                <a:latin typeface="+mj-lt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Margin of a Classifier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06A52461-1044-B848-BA3B-8410FB08256A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Margin of a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ru-RU" sz="2400" dirty="0">
                                  <a:solidFill>
                                    <a:srgbClr val="4D4D4D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bg-BG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Given our assumption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The resulting margin is:</a:t>
                </a:r>
              </a:p>
              <a:p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ru-RU" sz="2400" dirty="0">
                                  <a:solidFill>
                                    <a:srgbClr val="4D4D4D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bg-BG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=1, …,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6A52461-1044-B848-BA3B-8410FB082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587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2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No mistakes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314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2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No mistakes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 3: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=1, …,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ru-RU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59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A5A574-9954-574C-B25C-AF447D1FF18B}"/>
              </a:ext>
            </a:extLst>
          </p:cNvPr>
          <p:cNvCxnSpPr/>
          <p:nvPr/>
        </p:nvCxnSpPr>
        <p:spPr>
          <a:xfrm>
            <a:off x="2013555" y="2025650"/>
            <a:ext cx="5308600" cy="2806700"/>
          </a:xfrm>
          <a:prstGeom prst="line">
            <a:avLst/>
          </a:prstGeom>
          <a:ln w="76200">
            <a:solidFill>
              <a:srgbClr val="4D4D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902B1859-9A7F-5445-A226-C1AF133EC296}"/>
              </a:ext>
            </a:extLst>
          </p:cNvPr>
          <p:cNvSpPr/>
          <p:nvPr/>
        </p:nvSpPr>
        <p:spPr>
          <a:xfrm>
            <a:off x="3943955" y="2266950"/>
            <a:ext cx="190500" cy="190500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40B6CA-EDAD-7346-BE9C-4943C7583DD6}"/>
              </a:ext>
            </a:extLst>
          </p:cNvPr>
          <p:cNvSpPr/>
          <p:nvPr/>
        </p:nvSpPr>
        <p:spPr>
          <a:xfrm>
            <a:off x="4604355" y="2025650"/>
            <a:ext cx="190500" cy="190500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955CB2-8C26-7A4D-BBCA-B8DBDB0851DC}"/>
              </a:ext>
            </a:extLst>
          </p:cNvPr>
          <p:cNvSpPr/>
          <p:nvPr/>
        </p:nvSpPr>
        <p:spPr>
          <a:xfrm>
            <a:off x="4959955" y="3028950"/>
            <a:ext cx="190500" cy="190500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33FD4E-2178-D14C-9EAF-B84BD831BD8D}"/>
              </a:ext>
            </a:extLst>
          </p:cNvPr>
          <p:cNvSpPr/>
          <p:nvPr/>
        </p:nvSpPr>
        <p:spPr>
          <a:xfrm>
            <a:off x="6572855" y="2362200"/>
            <a:ext cx="190500" cy="190500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59885B-A220-C14B-B992-5755E846DA00}"/>
              </a:ext>
            </a:extLst>
          </p:cNvPr>
          <p:cNvSpPr/>
          <p:nvPr/>
        </p:nvSpPr>
        <p:spPr>
          <a:xfrm>
            <a:off x="4680555" y="1315244"/>
            <a:ext cx="190500" cy="190500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9F2014-63F6-8249-8CBF-6F4FFA475CED}"/>
              </a:ext>
            </a:extLst>
          </p:cNvPr>
          <p:cNvSpPr/>
          <p:nvPr/>
        </p:nvSpPr>
        <p:spPr>
          <a:xfrm>
            <a:off x="2902555" y="3219450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071221-B773-954E-86A4-BE3CF5352C6C}"/>
              </a:ext>
            </a:extLst>
          </p:cNvPr>
          <p:cNvSpPr/>
          <p:nvPr/>
        </p:nvSpPr>
        <p:spPr>
          <a:xfrm>
            <a:off x="3702655" y="4514850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E7A940-3408-B848-9E38-96894C8C3162}"/>
              </a:ext>
            </a:extLst>
          </p:cNvPr>
          <p:cNvSpPr/>
          <p:nvPr/>
        </p:nvSpPr>
        <p:spPr>
          <a:xfrm>
            <a:off x="3791555" y="3405188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3C3F51-A860-6A49-949B-059FD94D6CCD}"/>
              </a:ext>
            </a:extLst>
          </p:cNvPr>
          <p:cNvSpPr/>
          <p:nvPr/>
        </p:nvSpPr>
        <p:spPr>
          <a:xfrm>
            <a:off x="1048355" y="4006850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9EDAE3-F233-714C-91AF-CA332E3CE211}"/>
              </a:ext>
            </a:extLst>
          </p:cNvPr>
          <p:cNvSpPr/>
          <p:nvPr/>
        </p:nvSpPr>
        <p:spPr>
          <a:xfrm>
            <a:off x="2902555" y="4656138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2230EC-072C-A647-8911-FB22209A54B7}"/>
              </a:ext>
            </a:extLst>
          </p:cNvPr>
          <p:cNvSpPr/>
          <p:nvPr/>
        </p:nvSpPr>
        <p:spPr>
          <a:xfrm>
            <a:off x="4959955" y="5321300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4F2194-435A-D84F-85EA-324044E6B33B}"/>
              </a:ext>
            </a:extLst>
          </p:cNvPr>
          <p:cNvSpPr/>
          <p:nvPr/>
        </p:nvSpPr>
        <p:spPr>
          <a:xfrm>
            <a:off x="8363555" y="1315244"/>
            <a:ext cx="190500" cy="190500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9915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2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No mistakes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 3: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b="1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7560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4D4D4D"/>
                    </a:solidFill>
                  </a:rPr>
                  <a:t> 1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9CA5A2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9CA5A2"/>
                    </a:solidFill>
                  </a:rPr>
                  <a:t> 2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:r>
                  <a:rPr lang="en-US" sz="2400" dirty="0">
                    <a:solidFill>
                      <a:srgbClr val="9CA5A2"/>
                    </a:solidFill>
                  </a:rPr>
                  <a:t>No mistakes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  <m:r>
                        <a:rPr lang="en-US" sz="2400" b="0" i="0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9CA5A2"/>
                    </a:solidFill>
                  </a:rPr>
                  <a:t>Condition 3: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rgbClr val="9CA5A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9CA5A2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solidFill>
                                  <a:srgbClr val="9CA5A2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9CA5A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9CA5A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9CA5A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sz="2400" i="1">
                        <a:solidFill>
                          <a:srgbClr val="9CA5A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Conditions 2 and 3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together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27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9CA5A2"/>
                    </a:solidFill>
                  </a:rPr>
                  <a:t>Condition</a:t>
                </a:r>
                <a:r>
                  <a:rPr lang="ru-RU" sz="2400" b="1" dirty="0">
                    <a:solidFill>
                      <a:srgbClr val="9CA5A2"/>
                    </a:solidFill>
                  </a:rPr>
                  <a:t> 1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:r>
                  <a:rPr lang="en-US" sz="2400" dirty="0">
                    <a:solidFill>
                      <a:srgbClr val="9CA5A2"/>
                    </a:solidFill>
                  </a:rPr>
                  <a:t>Maximal margin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9CA5A2"/>
                    </a:solidFill>
                  </a:rPr>
                  <a:t>Conditions 2 and 3 </a:t>
                </a:r>
                <a:r>
                  <a:rPr lang="en-US" sz="2400" dirty="0">
                    <a:solidFill>
                      <a:srgbClr val="9CA5A2"/>
                    </a:solidFill>
                  </a:rPr>
                  <a:t>together</a:t>
                </a:r>
                <a:r>
                  <a:rPr lang="en-US" sz="2400" b="1" dirty="0">
                    <a:solidFill>
                      <a:srgbClr val="9CA5A2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final optimization problem:</a:t>
                </a: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CA497F6-CD2D-0644-8D61-ADE618C3E764}"/>
                  </a:ext>
                </a:extLst>
              </p:cNvPr>
              <p:cNvSpPr/>
              <p:nvPr/>
            </p:nvSpPr>
            <p:spPr>
              <a:xfrm>
                <a:off x="3275856" y="4654029"/>
                <a:ext cx="2135136" cy="97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CA497F6-CD2D-0644-8D61-ADE618C3E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654029"/>
                <a:ext cx="2135136" cy="9748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030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Non-Separable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5667669" y="1410763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6372200" y="246617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3607647" y="3639325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2236912" y="342900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>
            <a:cxnSpLocks/>
          </p:cNvCxnSpPr>
          <p:nvPr/>
        </p:nvCxnSpPr>
        <p:spPr>
          <a:xfrm>
            <a:off x="4243920" y="811403"/>
            <a:ext cx="1042927" cy="5031185"/>
          </a:xfrm>
          <a:prstGeom prst="line">
            <a:avLst/>
          </a:prstGeom>
          <a:ln w="50800">
            <a:solidFill>
              <a:srgbClr val="825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2686592" y="620688"/>
            <a:ext cx="1497800" cy="5421990"/>
          </a:xfrm>
          <a:prstGeom prst="line">
            <a:avLst/>
          </a:prstGeom>
          <a:ln w="50800">
            <a:solidFill>
              <a:srgbClr val="979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3967201" y="980728"/>
            <a:ext cx="3996444" cy="4547309"/>
          </a:xfrm>
          <a:prstGeom prst="line">
            <a:avLst/>
          </a:prstGeom>
          <a:ln w="50800">
            <a:solidFill>
              <a:srgbClr val="E5C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72BDF98-29D6-C14A-8338-29152F54B316}"/>
              </a:ext>
            </a:extLst>
          </p:cNvPr>
          <p:cNvSpPr/>
          <p:nvPr/>
        </p:nvSpPr>
        <p:spPr>
          <a:xfrm>
            <a:off x="2195736" y="445491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CCC8D7-CBCB-454B-9656-FEC82B05A2C7}"/>
              </a:ext>
            </a:extLst>
          </p:cNvPr>
          <p:cNvSpPr/>
          <p:nvPr/>
        </p:nvSpPr>
        <p:spPr>
          <a:xfrm>
            <a:off x="6156176" y="4130878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5B4EB3-4489-AC4C-AAE8-A13F1229391F}"/>
              </a:ext>
            </a:extLst>
          </p:cNvPr>
          <p:cNvSpPr/>
          <p:nvPr/>
        </p:nvSpPr>
        <p:spPr>
          <a:xfrm>
            <a:off x="965517" y="270892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058786-0EB5-714C-A2DB-391641F10519}"/>
              </a:ext>
            </a:extLst>
          </p:cNvPr>
          <p:cNvSpPr/>
          <p:nvPr/>
        </p:nvSpPr>
        <p:spPr>
          <a:xfrm>
            <a:off x="1588066" y="1984741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4D54E-2F20-EB45-9CE7-DC7654D1705E}"/>
              </a:ext>
            </a:extLst>
          </p:cNvPr>
          <p:cNvSpPr/>
          <p:nvPr/>
        </p:nvSpPr>
        <p:spPr>
          <a:xfrm>
            <a:off x="7252353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373ACF-D126-3943-9FAF-7B54A84CDED0}"/>
              </a:ext>
            </a:extLst>
          </p:cNvPr>
          <p:cNvSpPr/>
          <p:nvPr/>
        </p:nvSpPr>
        <p:spPr>
          <a:xfrm>
            <a:off x="7523937" y="2852936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022161-F53F-484E-8A12-8460F056B3EB}"/>
              </a:ext>
            </a:extLst>
          </p:cNvPr>
          <p:cNvSpPr/>
          <p:nvPr/>
        </p:nvSpPr>
        <p:spPr>
          <a:xfrm>
            <a:off x="6417748" y="1062744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662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Non-Separable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30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linear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classifier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will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make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least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one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error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32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1470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Non-Separable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30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Any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linear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classifier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will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make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least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one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error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rgbClr val="4D4D4D"/>
                        </a:solidFill>
                      </a:rPr>
                      <m:t>: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3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D7554B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30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Let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us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soften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this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4D4D4D"/>
                        </a:solidFill>
                      </a:rPr>
                      <m:t>requirement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32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3544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Will it work?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2A6155-DD43-7B43-9EAE-605A70610B15}"/>
              </a:ext>
            </a:extLst>
          </p:cNvPr>
          <p:cNvSpPr/>
          <p:nvPr/>
        </p:nvSpPr>
        <p:spPr>
          <a:xfrm>
            <a:off x="1331640" y="256490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95E39D-23BB-044B-A4FD-FA02CE921B4E}"/>
              </a:ext>
            </a:extLst>
          </p:cNvPr>
          <p:cNvSpPr/>
          <p:nvPr/>
        </p:nvSpPr>
        <p:spPr>
          <a:xfrm>
            <a:off x="1763688" y="393305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8377A2-AD6F-F245-81DA-11FE3A0E2686}"/>
              </a:ext>
            </a:extLst>
          </p:cNvPr>
          <p:cNvSpPr/>
          <p:nvPr/>
        </p:nvSpPr>
        <p:spPr>
          <a:xfrm>
            <a:off x="305983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8CEBF9-5BC0-F343-94AD-455B6D5FFC56}"/>
              </a:ext>
            </a:extLst>
          </p:cNvPr>
          <p:cNvSpPr/>
          <p:nvPr/>
        </p:nvSpPr>
        <p:spPr>
          <a:xfrm>
            <a:off x="3419872" y="544522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5CDF4-64AA-2043-99E0-2CEE80FBE49F}"/>
              </a:ext>
            </a:extLst>
          </p:cNvPr>
          <p:cNvSpPr/>
          <p:nvPr/>
        </p:nvSpPr>
        <p:spPr>
          <a:xfrm>
            <a:off x="2555776" y="292494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5AD044-2125-5244-AF90-BE553F5CB733}"/>
              </a:ext>
            </a:extLst>
          </p:cNvPr>
          <p:cNvSpPr/>
          <p:nvPr/>
        </p:nvSpPr>
        <p:spPr>
          <a:xfrm>
            <a:off x="1891647" y="5661248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FC91B5-7ACC-0644-B86F-13102C9B5029}"/>
              </a:ext>
            </a:extLst>
          </p:cNvPr>
          <p:cNvSpPr/>
          <p:nvPr/>
        </p:nvSpPr>
        <p:spPr>
          <a:xfrm>
            <a:off x="1115616" y="508518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9773FB-9AB3-8945-B351-0360842FA7CE}"/>
              </a:ext>
            </a:extLst>
          </p:cNvPr>
          <p:cNvSpPr/>
          <p:nvPr/>
        </p:nvSpPr>
        <p:spPr>
          <a:xfrm>
            <a:off x="4502737" y="55532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122DF7-77BD-CF49-8977-38AA5612232A}"/>
              </a:ext>
            </a:extLst>
          </p:cNvPr>
          <p:cNvSpPr/>
          <p:nvPr/>
        </p:nvSpPr>
        <p:spPr>
          <a:xfrm>
            <a:off x="5940152" y="447714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415A7C-C062-C745-A306-8AAA49EC78A4}"/>
              </a:ext>
            </a:extLst>
          </p:cNvPr>
          <p:cNvSpPr/>
          <p:nvPr/>
        </p:nvSpPr>
        <p:spPr>
          <a:xfrm>
            <a:off x="5691377" y="3627022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F04BA6-262C-0646-85C6-AEE97011AC85}"/>
              </a:ext>
            </a:extLst>
          </p:cNvPr>
          <p:cNvSpPr/>
          <p:nvPr/>
        </p:nvSpPr>
        <p:spPr>
          <a:xfrm>
            <a:off x="5292080" y="298096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6C7567-58EA-9D4E-852B-E087441D86AD}"/>
              </a:ext>
            </a:extLst>
          </p:cNvPr>
          <p:cNvSpPr/>
          <p:nvPr/>
        </p:nvSpPr>
        <p:spPr>
          <a:xfrm>
            <a:off x="7596336" y="5535034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DFDD62-8158-8D4F-BF5B-B1B557ABF641}"/>
              </a:ext>
            </a:extLst>
          </p:cNvPr>
          <p:cNvSpPr/>
          <p:nvPr/>
        </p:nvSpPr>
        <p:spPr>
          <a:xfrm>
            <a:off x="6948264" y="4677917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BE812D-6122-BC4B-9FE2-FA08560B2E86}"/>
              </a:ext>
            </a:extLst>
          </p:cNvPr>
          <p:cNvSpPr/>
          <p:nvPr/>
        </p:nvSpPr>
        <p:spPr>
          <a:xfrm>
            <a:off x="6588224" y="3088975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A504A7-4887-C047-A746-9FCBBD72B863}"/>
              </a:ext>
            </a:extLst>
          </p:cNvPr>
          <p:cNvSpPr/>
          <p:nvPr/>
        </p:nvSpPr>
        <p:spPr>
          <a:xfrm>
            <a:off x="8028384" y="31728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BC3DF8-7932-3544-A421-4C72C0486594}"/>
              </a:ext>
            </a:extLst>
          </p:cNvPr>
          <p:cNvCxnSpPr>
            <a:cxnSpLocks/>
          </p:cNvCxnSpPr>
          <p:nvPr/>
        </p:nvCxnSpPr>
        <p:spPr>
          <a:xfrm>
            <a:off x="683568" y="6009766"/>
            <a:ext cx="7344816" cy="227546"/>
          </a:xfrm>
          <a:prstGeom prst="line">
            <a:avLst/>
          </a:prstGeom>
          <a:ln w="50800">
            <a:solidFill>
              <a:srgbClr val="80A4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e>
                                <m:li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6264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Support Vector Machine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lim>
                                  </m:limLow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4980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Non-Separable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5667669" y="1410763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6372200" y="246617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3607647" y="3639325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2236912" y="342900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>
            <a:cxnSpLocks/>
          </p:cNvCxnSpPr>
          <p:nvPr/>
        </p:nvCxnSpPr>
        <p:spPr>
          <a:xfrm>
            <a:off x="4243920" y="811403"/>
            <a:ext cx="1042927" cy="5031185"/>
          </a:xfrm>
          <a:prstGeom prst="line">
            <a:avLst/>
          </a:prstGeom>
          <a:ln w="50800">
            <a:solidFill>
              <a:srgbClr val="8256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2686592" y="620688"/>
            <a:ext cx="1497800" cy="5421990"/>
          </a:xfrm>
          <a:prstGeom prst="line">
            <a:avLst/>
          </a:prstGeom>
          <a:ln w="50800">
            <a:solidFill>
              <a:srgbClr val="979E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3967201" y="980728"/>
            <a:ext cx="3996444" cy="4547309"/>
          </a:xfrm>
          <a:prstGeom prst="line">
            <a:avLst/>
          </a:prstGeom>
          <a:ln w="50800">
            <a:solidFill>
              <a:srgbClr val="E5C15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72BDF98-29D6-C14A-8338-29152F54B316}"/>
              </a:ext>
            </a:extLst>
          </p:cNvPr>
          <p:cNvSpPr/>
          <p:nvPr/>
        </p:nvSpPr>
        <p:spPr>
          <a:xfrm>
            <a:off x="2195736" y="445491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CCC8D7-CBCB-454B-9656-FEC82B05A2C7}"/>
              </a:ext>
            </a:extLst>
          </p:cNvPr>
          <p:cNvSpPr/>
          <p:nvPr/>
        </p:nvSpPr>
        <p:spPr>
          <a:xfrm>
            <a:off x="6156176" y="4130878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5B4EB3-4489-AC4C-AAE8-A13F1229391F}"/>
              </a:ext>
            </a:extLst>
          </p:cNvPr>
          <p:cNvSpPr/>
          <p:nvPr/>
        </p:nvSpPr>
        <p:spPr>
          <a:xfrm>
            <a:off x="965517" y="270892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058786-0EB5-714C-A2DB-391641F10519}"/>
              </a:ext>
            </a:extLst>
          </p:cNvPr>
          <p:cNvSpPr/>
          <p:nvPr/>
        </p:nvSpPr>
        <p:spPr>
          <a:xfrm>
            <a:off x="1588066" y="1984741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4D54E-2F20-EB45-9CE7-DC7654D1705E}"/>
              </a:ext>
            </a:extLst>
          </p:cNvPr>
          <p:cNvSpPr/>
          <p:nvPr/>
        </p:nvSpPr>
        <p:spPr>
          <a:xfrm>
            <a:off x="7252353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373ACF-D126-3943-9FAF-7B54A84CDED0}"/>
              </a:ext>
            </a:extLst>
          </p:cNvPr>
          <p:cNvSpPr/>
          <p:nvPr/>
        </p:nvSpPr>
        <p:spPr>
          <a:xfrm>
            <a:off x="7523937" y="2852936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022161-F53F-484E-8A12-8460F056B3EB}"/>
              </a:ext>
            </a:extLst>
          </p:cNvPr>
          <p:cNvSpPr/>
          <p:nvPr/>
        </p:nvSpPr>
        <p:spPr>
          <a:xfrm>
            <a:off x="6417748" y="1062744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33FCA1-A222-8F4A-B05A-49FE721B77F8}"/>
              </a:ext>
            </a:extLst>
          </p:cNvPr>
          <p:cNvSpPr/>
          <p:nvPr/>
        </p:nvSpPr>
        <p:spPr>
          <a:xfrm>
            <a:off x="965517" y="5589240"/>
            <a:ext cx="1721075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+mj-lt"/>
              </a:rPr>
              <a:t>Small</a:t>
            </a:r>
            <a:r>
              <a:rPr lang="ru-RU" sz="24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+mj-lt"/>
              </a:rPr>
              <a:t>C</a:t>
            </a:r>
            <a:endParaRPr lang="ru-RU" sz="2400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9592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Linearly Non-Separable Case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A8337E-AA08-E74C-9710-5C63B43CB252}"/>
              </a:ext>
            </a:extLst>
          </p:cNvPr>
          <p:cNvSpPr/>
          <p:nvPr/>
        </p:nvSpPr>
        <p:spPr>
          <a:xfrm>
            <a:off x="1331640" y="126876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7537B5-7C2E-F04E-BAB8-C945AC36BD55}"/>
              </a:ext>
            </a:extLst>
          </p:cNvPr>
          <p:cNvSpPr/>
          <p:nvPr/>
        </p:nvSpPr>
        <p:spPr>
          <a:xfrm>
            <a:off x="1763688" y="2636912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4292CF-3997-594E-AFE5-C8C936DC9488}"/>
              </a:ext>
            </a:extLst>
          </p:cNvPr>
          <p:cNvSpPr/>
          <p:nvPr/>
        </p:nvSpPr>
        <p:spPr>
          <a:xfrm>
            <a:off x="3059832" y="2852936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03274A1-B8CB-9840-9D3C-83EDCE87FC32}"/>
              </a:ext>
            </a:extLst>
          </p:cNvPr>
          <p:cNvSpPr/>
          <p:nvPr/>
        </p:nvSpPr>
        <p:spPr>
          <a:xfrm>
            <a:off x="3419872" y="414908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76C9A-4894-0A40-BF52-8774E409BFEC}"/>
              </a:ext>
            </a:extLst>
          </p:cNvPr>
          <p:cNvSpPr/>
          <p:nvPr/>
        </p:nvSpPr>
        <p:spPr>
          <a:xfrm>
            <a:off x="2555776" y="162880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F1F427-32EE-2D4F-A2D5-383C677048DF}"/>
              </a:ext>
            </a:extLst>
          </p:cNvPr>
          <p:cNvSpPr/>
          <p:nvPr/>
        </p:nvSpPr>
        <p:spPr>
          <a:xfrm>
            <a:off x="5667669" y="1410763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E8E89-AB2E-E34B-8BC4-EEF529C0F332}"/>
              </a:ext>
            </a:extLst>
          </p:cNvPr>
          <p:cNvSpPr/>
          <p:nvPr/>
        </p:nvSpPr>
        <p:spPr>
          <a:xfrm>
            <a:off x="1115616" y="378904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A5CAF2-7896-D349-B60F-7E6A3413CBD3}"/>
              </a:ext>
            </a:extLst>
          </p:cNvPr>
          <p:cNvSpPr/>
          <p:nvPr/>
        </p:nvSpPr>
        <p:spPr>
          <a:xfrm>
            <a:off x="6372200" y="246617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24CA1F-52D3-8A4C-B2C6-EEE1E62E2B56}"/>
              </a:ext>
            </a:extLst>
          </p:cNvPr>
          <p:cNvSpPr/>
          <p:nvPr/>
        </p:nvSpPr>
        <p:spPr>
          <a:xfrm>
            <a:off x="3607647" y="3639325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E2FE20-D768-334E-8B42-315E0CD0928B}"/>
              </a:ext>
            </a:extLst>
          </p:cNvPr>
          <p:cNvSpPr/>
          <p:nvPr/>
        </p:nvSpPr>
        <p:spPr>
          <a:xfrm>
            <a:off x="5691377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311DB3-A3F9-254F-A95E-99265389B279}"/>
              </a:ext>
            </a:extLst>
          </p:cNvPr>
          <p:cNvSpPr/>
          <p:nvPr/>
        </p:nvSpPr>
        <p:spPr>
          <a:xfrm>
            <a:off x="2236912" y="342900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A0DE9D-626A-1E4F-9E20-2DCAB04882FF}"/>
              </a:ext>
            </a:extLst>
          </p:cNvPr>
          <p:cNvSpPr/>
          <p:nvPr/>
        </p:nvSpPr>
        <p:spPr>
          <a:xfrm>
            <a:off x="7596336" y="4238890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03D59B-5F7C-8745-8639-F842622C8CFB}"/>
              </a:ext>
            </a:extLst>
          </p:cNvPr>
          <p:cNvSpPr/>
          <p:nvPr/>
        </p:nvSpPr>
        <p:spPr>
          <a:xfrm>
            <a:off x="6948264" y="3381773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2B3DC9-F953-4140-8F83-EAA86B2B577B}"/>
              </a:ext>
            </a:extLst>
          </p:cNvPr>
          <p:cNvSpPr/>
          <p:nvPr/>
        </p:nvSpPr>
        <p:spPr>
          <a:xfrm>
            <a:off x="6588224" y="1792831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AFA12E-04D3-3C41-AF88-031605ABAE98}"/>
              </a:ext>
            </a:extLst>
          </p:cNvPr>
          <p:cNvSpPr/>
          <p:nvPr/>
        </p:nvSpPr>
        <p:spPr>
          <a:xfrm>
            <a:off x="8028384" y="1876729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CB2C98-469B-D147-9E3A-CD6D45BA9475}"/>
              </a:ext>
            </a:extLst>
          </p:cNvPr>
          <p:cNvCxnSpPr>
            <a:cxnSpLocks/>
          </p:cNvCxnSpPr>
          <p:nvPr/>
        </p:nvCxnSpPr>
        <p:spPr>
          <a:xfrm>
            <a:off x="4243920" y="811403"/>
            <a:ext cx="1042927" cy="5031185"/>
          </a:xfrm>
          <a:prstGeom prst="line">
            <a:avLst/>
          </a:prstGeom>
          <a:ln w="50800">
            <a:solidFill>
              <a:srgbClr val="8256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90F599-FF4C-8246-AA12-F9FD457384F7}"/>
              </a:ext>
            </a:extLst>
          </p:cNvPr>
          <p:cNvCxnSpPr>
            <a:cxnSpLocks/>
          </p:cNvCxnSpPr>
          <p:nvPr/>
        </p:nvCxnSpPr>
        <p:spPr>
          <a:xfrm>
            <a:off x="2686592" y="620688"/>
            <a:ext cx="1497800" cy="5421990"/>
          </a:xfrm>
          <a:prstGeom prst="line">
            <a:avLst/>
          </a:prstGeom>
          <a:ln w="50800">
            <a:solidFill>
              <a:srgbClr val="979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C70E59-06D2-324A-9F1E-6DC167779C5D}"/>
              </a:ext>
            </a:extLst>
          </p:cNvPr>
          <p:cNvCxnSpPr>
            <a:cxnSpLocks/>
          </p:cNvCxnSpPr>
          <p:nvPr/>
        </p:nvCxnSpPr>
        <p:spPr>
          <a:xfrm>
            <a:off x="3967201" y="980728"/>
            <a:ext cx="3996444" cy="4547309"/>
          </a:xfrm>
          <a:prstGeom prst="line">
            <a:avLst/>
          </a:prstGeom>
          <a:ln w="50800">
            <a:solidFill>
              <a:srgbClr val="E5C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72BDF98-29D6-C14A-8338-29152F54B316}"/>
              </a:ext>
            </a:extLst>
          </p:cNvPr>
          <p:cNvSpPr/>
          <p:nvPr/>
        </p:nvSpPr>
        <p:spPr>
          <a:xfrm>
            <a:off x="2195736" y="4454914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CCC8D7-CBCB-454B-9656-FEC82B05A2C7}"/>
              </a:ext>
            </a:extLst>
          </p:cNvPr>
          <p:cNvSpPr/>
          <p:nvPr/>
        </p:nvSpPr>
        <p:spPr>
          <a:xfrm>
            <a:off x="6156176" y="4130878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15B4EB3-4489-AC4C-AAE8-A13F1229391F}"/>
              </a:ext>
            </a:extLst>
          </p:cNvPr>
          <p:cNvSpPr/>
          <p:nvPr/>
        </p:nvSpPr>
        <p:spPr>
          <a:xfrm>
            <a:off x="965517" y="2708920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058786-0EB5-714C-A2DB-391641F10519}"/>
              </a:ext>
            </a:extLst>
          </p:cNvPr>
          <p:cNvSpPr/>
          <p:nvPr/>
        </p:nvSpPr>
        <p:spPr>
          <a:xfrm>
            <a:off x="1588066" y="1984741"/>
            <a:ext cx="216024" cy="21602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274D54E-2F20-EB45-9CE7-DC7654D1705E}"/>
              </a:ext>
            </a:extLst>
          </p:cNvPr>
          <p:cNvSpPr/>
          <p:nvPr/>
        </p:nvSpPr>
        <p:spPr>
          <a:xfrm>
            <a:off x="7252353" y="2330878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373ACF-D126-3943-9FAF-7B54A84CDED0}"/>
              </a:ext>
            </a:extLst>
          </p:cNvPr>
          <p:cNvSpPr/>
          <p:nvPr/>
        </p:nvSpPr>
        <p:spPr>
          <a:xfrm>
            <a:off x="7523937" y="2852936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022161-F53F-484E-8A12-8460F056B3EB}"/>
              </a:ext>
            </a:extLst>
          </p:cNvPr>
          <p:cNvSpPr/>
          <p:nvPr/>
        </p:nvSpPr>
        <p:spPr>
          <a:xfrm>
            <a:off x="6417748" y="1062744"/>
            <a:ext cx="216024" cy="216024"/>
          </a:xfrm>
          <a:prstGeom prst="ellipse">
            <a:avLst/>
          </a:prstGeom>
          <a:solidFill>
            <a:srgbClr val="D7554B"/>
          </a:solidFill>
          <a:ln>
            <a:solidFill>
              <a:srgbClr val="D7554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E3945F8-7FFE-8344-972F-8B2136693BAA}"/>
              </a:ext>
            </a:extLst>
          </p:cNvPr>
          <p:cNvSpPr/>
          <p:nvPr/>
        </p:nvSpPr>
        <p:spPr>
          <a:xfrm>
            <a:off x="965517" y="5589240"/>
            <a:ext cx="1721075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+mj-lt"/>
              </a:rPr>
              <a:t>Large</a:t>
            </a:r>
            <a:r>
              <a:rPr lang="ru-RU" sz="24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+mj-lt"/>
              </a:rPr>
              <a:t>C</a:t>
            </a:r>
            <a:endParaRPr lang="ru-RU" sz="2400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97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rgbClr val="4D4D4D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4D4D4D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rgbClr val="4D4D4D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classifier gives the right answer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>
                        <a:solidFill>
                          <a:srgbClr val="4D4D4D"/>
                        </a:solidFill>
                        <a:latin typeface="Cambria Math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classifier gives the wrong answer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Distance from zero indicates the confidence of the classifier (large absolute values mean that the classifier is more confident)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62" t="-482" r="-58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4553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Support Vector Machine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lim>
                                  </m:limLow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combine the two conditions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397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Support Vector Machine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limLow>
                                    <m:limLow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lim>
                                  </m:limLow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bg-BG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combine the two conditions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And rewrite the optimization task: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634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Support Vector Machine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Rewrite the optimization task: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Hinge Loss with regularization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0, 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bg-BG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522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and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SVM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2E0DB-4220-2843-BFB4-D84EBA2D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739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Support Vector Machine is based on the idea of largest margin of a classifier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D4D4D"/>
                </a:solidFill>
              </a:rPr>
              <a:t>In the linearly non-separable case, we have to decide, what is more important – the width of a margin or the number of errors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SVM is analogous to Hinge loss with regularization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559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Threshold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sign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rgbClr val="4D4D4D"/>
                          </a:solidFill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𝑡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D4D4D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threshold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choose threshold using loss function which is different from the one used for training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53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 separates two classes using a hyperplane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sign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rgbClr val="4D4D4D"/>
                          </a:solidFill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𝑡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Sing of a scalar product shows, on which side compared to hyperplane the object lies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Margin reflects confidence of a classifier on a given object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30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Training Linear Classifiers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67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Loss function in classification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error rate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Sometimes accuracy is measured: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Indicator function: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𝑇𝑟𝑢𝑒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𝐹𝑎𝑙𝑠𝑒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12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sign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Alternative formulation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3">
            <a:extLst>
              <a:ext uri="{FF2B5EF4-FFF2-40B4-BE49-F238E27FC236}">
                <a16:creationId xmlns:a16="http://schemas.microsoft.com/office/drawing/2014/main" id="{E106E2E3-9789-D34C-B093-12F3704F26E1}"/>
              </a:ext>
            </a:extLst>
          </p:cNvPr>
          <p:cNvSpPr/>
          <p:nvPr/>
        </p:nvSpPr>
        <p:spPr>
          <a:xfrm rot="16200000">
            <a:off x="5292080" y="3933056"/>
            <a:ext cx="216024" cy="1080120"/>
          </a:xfrm>
          <a:prstGeom prst="leftBrace">
            <a:avLst/>
          </a:prstGeom>
          <a:ln w="38100">
            <a:solidFill>
              <a:srgbClr val="466F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C2517-2E05-FC46-9502-65625CEDAF02}"/>
                  </a:ext>
                </a:extLst>
              </p:cNvPr>
              <p:cNvSpPr txBox="1"/>
              <p:nvPr/>
            </p:nvSpPr>
            <p:spPr>
              <a:xfrm>
                <a:off x="5194491" y="4671108"/>
                <a:ext cx="411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1C2517-2E05-FC46-9502-65625CEDA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91" y="4671108"/>
                <a:ext cx="41120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6176" r="-7353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06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sign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Alternative formulation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Indicator</a:t>
                </a:r>
                <a:r>
                  <a:rPr lang="ru-RU" sz="2400" dirty="0">
                    <a:solidFill>
                      <a:srgbClr val="4D4D4D"/>
                    </a:solidFill>
                  </a:rPr>
                  <a:t> –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non-differentiable function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06E2E3-9789-D34C-B093-12F3704F26E1}"/>
              </a:ext>
            </a:extLst>
          </p:cNvPr>
          <p:cNvSpPr/>
          <p:nvPr/>
        </p:nvSpPr>
        <p:spPr>
          <a:xfrm rot="16200000">
            <a:off x="5292080" y="3933056"/>
            <a:ext cx="216024" cy="1080120"/>
          </a:xfrm>
          <a:prstGeom prst="leftBrace">
            <a:avLst/>
          </a:prstGeom>
          <a:ln w="38100">
            <a:solidFill>
              <a:srgbClr val="466F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1C2517-2E05-FC46-9502-65625CEDAF02}"/>
                  </a:ext>
                </a:extLst>
              </p:cNvPr>
              <p:cNvSpPr txBox="1"/>
              <p:nvPr/>
            </p:nvSpPr>
            <p:spPr>
              <a:xfrm>
                <a:off x="5194491" y="4671108"/>
                <a:ext cx="411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E1C2517-2E05-FC46-9502-65625CEDA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491" y="4671108"/>
                <a:ext cx="41120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6176" r="-7353" b="-163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45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ct val="0"/>
              </a:spcBef>
              <a:buNone/>
              <a:defRPr sz="3200" b="1">
                <a:solidFill>
                  <a:srgbClr val="A26D6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Classification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34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Margin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A05AB-2CB5-B34A-A740-7CA476AAB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8" y="3011760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 rate (on 1 object) as a function of a margin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31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Upper bound 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take an upper bound of the error rate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5524FD6-67D8-E243-9EF9-646F52AE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8" y="301265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41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Upper Bound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</m:e>
                      </m:nary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now minimize the upper bound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Hopefully, it will automatically reduce the error rate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84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Examples of Upper Bounds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457200" indent="-457200">
                  <a:spcAft>
                    <a:spcPts val="12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logistic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0, 1−</m:t>
                            </m:r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– </a:t>
                </a:r>
                <a:r>
                  <a:rPr lang="en-US" sz="2400" dirty="0">
                    <a:solidFill>
                      <a:srgbClr val="4D4D4D"/>
                    </a:solidFill>
                  </a:rPr>
                  <a:t>hinge loss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– </a:t>
                </a:r>
                <a:r>
                  <a:rPr lang="en-US" sz="2400" dirty="0">
                    <a:solidFill>
                      <a:srgbClr val="4D4D4D"/>
                    </a:solidFill>
                  </a:rPr>
                  <a:t>exponential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– </a:t>
                </a:r>
                <a:r>
                  <a:rPr lang="en-US" sz="2400" dirty="0">
                    <a:solidFill>
                      <a:srgbClr val="4D4D4D"/>
                    </a:solidFill>
                  </a:rPr>
                  <a:t>sigmoid</a:t>
                </a:r>
              </a:p>
              <a:p>
                <a:pPr marL="457200" indent="-457200">
                  <a:spcAft>
                    <a:spcPts val="1200"/>
                  </a:spcAft>
                  <a:buClr>
                    <a:srgbClr val="9CA5A2"/>
                  </a:buClr>
                  <a:buFont typeface="+mj-lt"/>
                  <a:buAutoNum type="arabicPeriod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>
                <a:blip r:embed="rId2"/>
                <a:stretch>
                  <a:fillRect l="-2052" t="-142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315A75D-75B9-C546-B435-4247D4C93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72" y="3024786"/>
            <a:ext cx="5328840" cy="37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Assume, that we chose logistic loss function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blipFill>
                <a:blip r:embed="rId2"/>
                <a:stretch>
                  <a:fillRect l="-2266" t="-167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839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Assume, that we chose logistic loss function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can now apply gradient descent to optimize the loss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blipFill>
                <a:blip r:embed="rId2"/>
                <a:stretch>
                  <a:fillRect l="-2266" t="-167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05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Assume, that we chose logistic loss function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We can now apply gradient descent to optimize the loss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can add regularization, just as we did with linear regression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0" y="1080000"/>
                <a:ext cx="8399296" cy="5301328"/>
              </a:xfrm>
              <a:prstGeom prst="rect">
                <a:avLst/>
              </a:prstGeom>
              <a:blipFill>
                <a:blip r:embed="rId2"/>
                <a:stretch>
                  <a:fillRect l="-2266" t="-167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06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not feasible to optimize the error rate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upper bound the loss with some differentiable function and optimize this bound instead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From this point, we can train our model as we did last week with linear regression: use gradient descent, add regularization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9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ct val="0"/>
              </a:spcBef>
              <a:buNone/>
              <a:defRPr sz="3200" b="1">
                <a:solidFill>
                  <a:srgbClr val="A26D6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Quality Metrics in Classification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52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Loss function in classification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error rate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Sometimes accuracy is measured: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50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Week goals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is classification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Which loss functions are used to train linear classifiers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How to measure performance of a classifier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is Logistic regression and SVM models and how they are connected to linear classifier with error rate as a loss function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6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Accuracy and Imbalanced Datasets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Imbalanced Dataset – when one class has more observations than another one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Examples:</a:t>
            </a: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en-US" sz="2400" dirty="0">
                <a:solidFill>
                  <a:srgbClr val="4D4D4D"/>
                </a:solidFill>
              </a:rPr>
              <a:t>Predicting that the user will click on the ad</a:t>
            </a: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en-US" sz="2400" dirty="0">
                <a:solidFill>
                  <a:srgbClr val="4D4D4D"/>
                </a:solidFill>
              </a:rPr>
              <a:t>Medical diagnostics</a:t>
            </a:r>
          </a:p>
        </p:txBody>
      </p:sp>
    </p:spTree>
    <p:extLst>
      <p:ext uri="{BB962C8B-B14F-4D97-AF65-F5344CB8AC3E}">
        <p14:creationId xmlns:p14="http://schemas.microsoft.com/office/powerpoint/2010/main" val="395003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Imbalanced Datasets: 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+1</a:t>
                </a:r>
                <a:r>
                  <a:rPr lang="en-US" sz="2400" dirty="0">
                    <a:solidFill>
                      <a:srgbClr val="4D4D4D"/>
                    </a:solidFill>
                  </a:rPr>
                  <a:t>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50</a:t>
                </a:r>
                <a:r>
                  <a:rPr lang="en-US" sz="2400" dirty="0">
                    <a:solidFill>
                      <a:srgbClr val="4D4D4D"/>
                    </a:solidFill>
                  </a:rPr>
                  <a:t> observations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-1: 950 </a:t>
                </a:r>
                <a:r>
                  <a:rPr lang="en-US" sz="2400" dirty="0">
                    <a:solidFill>
                      <a:srgbClr val="4D4D4D"/>
                    </a:solidFill>
                  </a:rPr>
                  <a:t>observations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Consider the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427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Imbalanced Datasets: 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+1</a:t>
                </a:r>
                <a:r>
                  <a:rPr lang="en-US" sz="2400" dirty="0">
                    <a:solidFill>
                      <a:srgbClr val="4D4D4D"/>
                    </a:solidFill>
                  </a:rPr>
                  <a:t>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50</a:t>
                </a:r>
                <a:r>
                  <a:rPr lang="en-US" sz="2400" dirty="0">
                    <a:solidFill>
                      <a:srgbClr val="4D4D4D"/>
                    </a:solidFill>
                  </a:rPr>
                  <a:t> observations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-1: 950 </a:t>
                </a:r>
                <a:r>
                  <a:rPr lang="en-US" sz="2400" dirty="0">
                    <a:solidFill>
                      <a:srgbClr val="4D4D4D"/>
                    </a:solidFill>
                  </a:rPr>
                  <a:t>observations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Consider the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Accuracy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:r>
                  <a:rPr lang="en-US" sz="2400" dirty="0">
                    <a:solidFill>
                      <a:srgbClr val="4D4D4D"/>
                    </a:solidFill>
                  </a:rPr>
                  <a:t>0.95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What is wrong with this 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?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model does not add any value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Errors are not equivalent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1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Credit scoring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Model</a:t>
            </a:r>
            <a:r>
              <a:rPr lang="ru-RU" sz="2400" dirty="0">
                <a:solidFill>
                  <a:srgbClr val="4D4D4D"/>
                </a:solidFill>
              </a:rPr>
              <a:t> 1: </a:t>
            </a:r>
            <a:r>
              <a:rPr lang="en-US" sz="2400" dirty="0">
                <a:solidFill>
                  <a:srgbClr val="4D4D4D"/>
                </a:solidFill>
              </a:rPr>
              <a:t>gives</a:t>
            </a:r>
            <a:r>
              <a:rPr lang="ru-RU" sz="2400" dirty="0">
                <a:solidFill>
                  <a:srgbClr val="4D4D4D"/>
                </a:solidFill>
              </a:rPr>
              <a:t> 100 </a:t>
            </a:r>
            <a:r>
              <a:rPr lang="en-US" sz="2400" dirty="0">
                <a:solidFill>
                  <a:srgbClr val="4D4D4D"/>
                </a:solidFill>
              </a:rPr>
              <a:t>loans</a:t>
            </a:r>
            <a:endParaRPr lang="ru-RU" sz="2400" dirty="0">
              <a:solidFill>
                <a:srgbClr val="4D4D4D"/>
              </a:solidFill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ru-RU" sz="2400" dirty="0">
                <a:solidFill>
                  <a:srgbClr val="4D4D4D"/>
                </a:solidFill>
              </a:rPr>
              <a:t>80</a:t>
            </a:r>
            <a:r>
              <a:rPr lang="en-US" sz="2400" dirty="0">
                <a:solidFill>
                  <a:srgbClr val="4D4D4D"/>
                </a:solidFill>
              </a:rPr>
              <a:t> pay-off</a:t>
            </a:r>
            <a:endParaRPr lang="ru-RU" sz="2400" dirty="0">
              <a:solidFill>
                <a:srgbClr val="4D4D4D"/>
              </a:solidFill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ru-RU" sz="2400" dirty="0">
                <a:solidFill>
                  <a:srgbClr val="4D4D4D"/>
                </a:solidFill>
              </a:rPr>
              <a:t>20 </a:t>
            </a:r>
            <a:r>
              <a:rPr lang="en-US" sz="2400" dirty="0">
                <a:solidFill>
                  <a:srgbClr val="4D4D4D"/>
                </a:solidFill>
              </a:rPr>
              <a:t>defaults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Model</a:t>
            </a:r>
            <a:r>
              <a:rPr lang="ru-RU" sz="2400" dirty="0">
                <a:solidFill>
                  <a:srgbClr val="4D4D4D"/>
                </a:solidFill>
              </a:rPr>
              <a:t> 2: </a:t>
            </a:r>
            <a:r>
              <a:rPr lang="en-US" sz="2400" dirty="0">
                <a:solidFill>
                  <a:srgbClr val="4D4D4D"/>
                </a:solidFill>
              </a:rPr>
              <a:t>gives</a:t>
            </a:r>
            <a:r>
              <a:rPr lang="ru-RU" sz="2400" dirty="0">
                <a:solidFill>
                  <a:srgbClr val="4D4D4D"/>
                </a:solidFill>
              </a:rPr>
              <a:t> 50 </a:t>
            </a:r>
            <a:r>
              <a:rPr lang="en-US" sz="2400" dirty="0">
                <a:solidFill>
                  <a:srgbClr val="4D4D4D"/>
                </a:solidFill>
              </a:rPr>
              <a:t>loans</a:t>
            </a:r>
            <a:endParaRPr lang="ru-RU" sz="2400" dirty="0">
              <a:solidFill>
                <a:srgbClr val="4D4D4D"/>
              </a:solidFill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ru-RU" sz="2400" dirty="0">
                <a:solidFill>
                  <a:srgbClr val="4D4D4D"/>
                </a:solidFill>
              </a:rPr>
              <a:t>48 </a:t>
            </a:r>
            <a:r>
              <a:rPr lang="en-US" sz="2400" dirty="0">
                <a:solidFill>
                  <a:srgbClr val="4D4D4D"/>
                </a:solidFill>
              </a:rPr>
              <a:t>pay-off</a:t>
            </a:r>
            <a:endParaRPr lang="ru-RU" sz="2400" dirty="0">
              <a:solidFill>
                <a:srgbClr val="4D4D4D"/>
              </a:solidFill>
            </a:endParaRPr>
          </a:p>
          <a:p>
            <a:pPr marL="800100" lvl="1" indent="-342900">
              <a:spcAft>
                <a:spcPts val="1800"/>
              </a:spcAft>
              <a:buClr>
                <a:srgbClr val="9CA5A2"/>
              </a:buClr>
              <a:buFont typeface="Myriad Pro" pitchFamily="34" charset="0"/>
              <a:buChar char="–"/>
            </a:pPr>
            <a:r>
              <a:rPr lang="ru-RU" sz="2400" dirty="0">
                <a:solidFill>
                  <a:srgbClr val="4D4D4D"/>
                </a:solidFill>
              </a:rPr>
              <a:t>2 </a:t>
            </a:r>
            <a:r>
              <a:rPr lang="en-US" sz="2400" dirty="0">
                <a:solidFill>
                  <a:srgbClr val="4D4D4D"/>
                </a:solidFill>
              </a:rPr>
              <a:t>defaults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Which one is better</a:t>
            </a:r>
            <a:r>
              <a:rPr lang="ru-RU" sz="2400" dirty="0">
                <a:solidFill>
                  <a:srgbClr val="4D4D4D"/>
                </a:solidFill>
              </a:rPr>
              <a:t>?</a:t>
            </a:r>
          </a:p>
          <a:p>
            <a:pPr>
              <a:spcAft>
                <a:spcPts val="1800"/>
              </a:spcAft>
              <a:buClr>
                <a:srgbClr val="9CA5A2"/>
              </a:buClr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0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Confusion Matrix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71273187"/>
                  </p:ext>
                </p:extLst>
              </p:nvPr>
            </p:nvGraphicFramePr>
            <p:xfrm>
              <a:off x="611560" y="2060848"/>
              <a:ext cx="7910265" cy="275550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67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367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3675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1850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850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True</a:t>
                          </a:r>
                          <a:r>
                            <a:rPr lang="en-US" sz="2400" baseline="0" dirty="0">
                              <a:solidFill>
                                <a:srgbClr val="4D4D4D"/>
                              </a:solidFill>
                            </a:rPr>
                            <a:t> Positive (TP)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False Positive (FP)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850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False Negative (FN)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True Negative (TN)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71273187"/>
                  </p:ext>
                </p:extLst>
              </p:nvPr>
            </p:nvGraphicFramePr>
            <p:xfrm>
              <a:off x="611560" y="2060848"/>
              <a:ext cx="7910265" cy="275550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67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26367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26367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1850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231" r="-10023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9976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1850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100667" r="-199769" b="-10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True</a:t>
                          </a:r>
                          <a:r>
                            <a:rPr lang="en-US" sz="2400" baseline="0" dirty="0">
                              <a:solidFill>
                                <a:srgbClr val="4D4D4D"/>
                              </a:solidFill>
                            </a:rPr>
                            <a:t> Positive (TP)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False Positive (FP)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1850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t="-199338" r="-199769" b="-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False Negative (FN)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True Negative (TN)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12941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Confusion Matrix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16303888"/>
                  </p:ext>
                </p:extLst>
              </p:nvPr>
            </p:nvGraphicFramePr>
            <p:xfrm>
              <a:off x="539551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16303888"/>
                  </p:ext>
                </p:extLst>
              </p:nvPr>
            </p:nvGraphicFramePr>
            <p:xfrm>
              <a:off x="539551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r="-100000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00926" r="-463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00637" r="-200926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99367" r="-2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D01CD-68CE-AB4D-9519-4C691A3DE730}"/>
                  </a:ext>
                </a:extLst>
              </p:cNvPr>
              <p:cNvSpPr txBox="1"/>
              <p:nvPr/>
            </p:nvSpPr>
            <p:spPr>
              <a:xfrm>
                <a:off x="1507346" y="1369528"/>
                <a:ext cx="1801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45D01CD-68CE-AB4D-9519-4C691A3D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46" y="1369528"/>
                <a:ext cx="180100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068" t="-9333" r="-2027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8207621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8207621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00463" r="-100926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99539" r="-461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00637" r="-200000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9936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CBEA78-A2AF-214D-B197-6A839873D5FB}"/>
                  </a:ext>
                </a:extLst>
              </p:cNvPr>
              <p:cNvSpPr txBox="1"/>
              <p:nvPr/>
            </p:nvSpPr>
            <p:spPr>
              <a:xfrm>
                <a:off x="5579672" y="1369528"/>
                <a:ext cx="1808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CBEA78-A2AF-214D-B197-6A839873D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72" y="1369528"/>
                <a:ext cx="180812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051" t="-9333" r="-2020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66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Precision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Can we trust a classifier, when it attributes an object to a positive class?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 r="-18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85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Precision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3778110"/>
                  </p:ext>
                </p:extLst>
              </p:nvPr>
            </p:nvGraphicFramePr>
            <p:xfrm>
              <a:off x="539552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3778110"/>
                  </p:ext>
                </p:extLst>
              </p:nvPr>
            </p:nvGraphicFramePr>
            <p:xfrm>
              <a:off x="539552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r="-100000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00926" r="-463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00637" r="-200926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99367" r="-2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D01CD-68CE-AB4D-9519-4C691A3DE730}"/>
                  </a:ext>
                </a:extLst>
              </p:cNvPr>
              <p:cNvSpPr txBox="1"/>
              <p:nvPr/>
            </p:nvSpPr>
            <p:spPr>
              <a:xfrm>
                <a:off x="1507347" y="1369528"/>
                <a:ext cx="1801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45D01CD-68CE-AB4D-9519-4C691A3D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47" y="1369528"/>
                <a:ext cx="180100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068" t="-9333" r="-2027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50534477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50534477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00463" r="-100926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99539" r="-461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00637" r="-200000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9936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CBEA78-A2AF-214D-B197-6A839873D5FB}"/>
                  </a:ext>
                </a:extLst>
              </p:cNvPr>
              <p:cNvSpPr txBox="1"/>
              <p:nvPr/>
            </p:nvSpPr>
            <p:spPr>
              <a:xfrm>
                <a:off x="5579672" y="1369528"/>
                <a:ext cx="1808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CBEA78-A2AF-214D-B197-6A839873D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72" y="1369528"/>
                <a:ext cx="180812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051" t="-9333" r="-2020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784DE0-7DA4-2143-8B68-F33832AF76CF}"/>
                  </a:ext>
                </a:extLst>
              </p:cNvPr>
              <p:cNvSpPr txBox="1"/>
              <p:nvPr/>
            </p:nvSpPr>
            <p:spPr>
              <a:xfrm>
                <a:off x="903400" y="5169649"/>
                <a:ext cx="32327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784DE0-7DA4-2143-8B68-F33832AF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00" y="5169649"/>
                <a:ext cx="3232744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AD98CC-6BB2-194F-BFE7-E6BF89A2A24F}"/>
                  </a:ext>
                </a:extLst>
              </p:cNvPr>
              <p:cNvSpPr txBox="1"/>
              <p:nvPr/>
            </p:nvSpPr>
            <p:spPr>
              <a:xfrm>
                <a:off x="4975725" y="5169649"/>
                <a:ext cx="3333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=0.96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AD98CC-6BB2-194F-BFE7-E6BF89A2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725" y="5169649"/>
                <a:ext cx="3333990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77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Recall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Which proportion </a:t>
                </a:r>
                <a:r>
                  <a:rPr lang="en-US" sz="2400">
                    <a:solidFill>
                      <a:srgbClr val="4D4D4D"/>
                    </a:solidFill>
                  </a:rPr>
                  <a:t>of objects </a:t>
                </a:r>
                <a:r>
                  <a:rPr lang="en-US" sz="2400" dirty="0">
                    <a:solidFill>
                      <a:srgbClr val="4D4D4D"/>
                    </a:solidFill>
                  </a:rPr>
                  <a:t>from the positive class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was the model able to detect</a:t>
                </a:r>
                <a:r>
                  <a:rPr lang="ru-RU" sz="2400" dirty="0">
                    <a:solidFill>
                      <a:srgbClr val="4D4D4D"/>
                    </a:solidFill>
                  </a:rPr>
                  <a:t>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ecall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>
                <a:blip r:embed="rId2"/>
                <a:stretch>
                  <a:fillRect l="-2062" t="-159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113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Recall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3">
                <a:extLst>
                  <a:ext uri="{FF2B5EF4-FFF2-40B4-BE49-F238E27FC236}">
                    <a16:creationId xmlns:a16="http://schemas.microsoft.com/office/drawing/2014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167251"/>
                  </p:ext>
                </p:extLst>
              </p:nvPr>
            </p:nvGraphicFramePr>
            <p:xfrm>
              <a:off x="539552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6F20441-E184-A049-92A1-B394281A8D0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28167251"/>
                  </p:ext>
                </p:extLst>
              </p:nvPr>
            </p:nvGraphicFramePr>
            <p:xfrm>
              <a:off x="539552" y="2060849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000" r="-100000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00926" r="-463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00637" r="-200926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0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63" t="-199367" r="-2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b="1" dirty="0">
                              <a:solidFill>
                                <a:srgbClr val="4D4D4D"/>
                              </a:solidFill>
                            </a:rPr>
                            <a:t>20</a:t>
                          </a:r>
                          <a:endParaRPr lang="en-US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>
                              <a:solidFill>
                                <a:srgbClr val="4D4D4D"/>
                              </a:solidFill>
                            </a:rPr>
                            <a:t>80</a:t>
                          </a:r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5D01CD-68CE-AB4D-9519-4C691A3DE730}"/>
                  </a:ext>
                </a:extLst>
              </p:cNvPr>
              <p:cNvSpPr txBox="1"/>
              <p:nvPr/>
            </p:nvSpPr>
            <p:spPr>
              <a:xfrm>
                <a:off x="1507347" y="1369528"/>
                <a:ext cx="2024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rgbClr val="4D4D4D"/>
                    </a:solidFill>
                  </a:rPr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45D01CD-68CE-AB4D-9519-4C691A3D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347" y="1369528"/>
                <a:ext cx="2024850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518" t="-9333" r="-2108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6136227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sz="24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sz="18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FEAB35E-A435-8142-97EF-39325A5D0D4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6136227"/>
                  </p:ext>
                </p:extLst>
              </p:nvPr>
            </p:nvGraphicFramePr>
            <p:xfrm>
              <a:off x="4702976" y="2060848"/>
              <a:ext cx="3960441" cy="288032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32014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960107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00463" r="-100926" b="-1993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99539" r="-461" b="-1993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00637" r="-200000" b="-1006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48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9601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t="-199367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4D4D4D"/>
                              </a:solidFill>
                            </a:rPr>
                            <a:t>52</a:t>
                          </a:r>
                        </a:p>
                      </a:txBody>
                      <a:tcPr anchor="ctr">
                        <a:solidFill>
                          <a:srgbClr val="EFBBB7">
                            <a:alpha val="8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98</a:t>
                          </a:r>
                        </a:p>
                      </a:txBody>
                      <a:tcPr anchor="ctr">
                        <a:solidFill>
                          <a:srgbClr val="F5E7C1">
                            <a:alpha val="8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CBEA78-A2AF-214D-B197-6A839873D5FB}"/>
                  </a:ext>
                </a:extLst>
              </p:cNvPr>
              <p:cNvSpPr txBox="1"/>
              <p:nvPr/>
            </p:nvSpPr>
            <p:spPr>
              <a:xfrm>
                <a:off x="5579672" y="1369528"/>
                <a:ext cx="2024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>
                    <a:solidFill>
                      <a:srgbClr val="4D4D4D"/>
                    </a:solidFill>
                  </a:rPr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2CBEA78-A2AF-214D-B197-6A839873D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672" y="1369528"/>
                <a:ext cx="202485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518" t="-9333" r="-2410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784DE0-7DA4-2143-8B68-F33832AF76CF}"/>
                  </a:ext>
                </a:extLst>
              </p:cNvPr>
              <p:cNvSpPr txBox="1"/>
              <p:nvPr/>
            </p:nvSpPr>
            <p:spPr>
              <a:xfrm>
                <a:off x="1186554" y="5169649"/>
                <a:ext cx="2666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7784DE0-7DA4-2143-8B68-F33832AF7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554" y="5169649"/>
                <a:ext cx="266643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AD98CC-6BB2-194F-BFE7-E6BF89A2A24F}"/>
                  </a:ext>
                </a:extLst>
              </p:cNvPr>
              <p:cNvSpPr txBox="1"/>
              <p:nvPr/>
            </p:nvSpPr>
            <p:spPr>
              <a:xfrm>
                <a:off x="5135832" y="5169649"/>
                <a:ext cx="2843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=0.48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CAD98CC-6BB2-194F-BFE7-E6BF89A2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32" y="5169649"/>
                <a:ext cx="284347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43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Binary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Classification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400" dirty="0" smtClean="0">
                        <a:solidFill>
                          <a:srgbClr val="4D4D4D"/>
                        </a:solidFill>
                        <a:latin typeface="Cambria Math"/>
                      </a:rPr>
                      <m:t>𝕐</m:t>
                    </m:r>
                    <m:r>
                      <a:rPr lang="ru-RU" sz="2400" dirty="0" smtClean="0">
                        <a:solidFill>
                          <a:srgbClr val="4D4D4D"/>
                        </a:solidFill>
                        <a:latin typeface="Cambria Math"/>
                      </a:rPr>
                      <m:t>={−1, +1}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−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𝟏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 –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negative class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+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– </a:t>
                </a:r>
                <a:r>
                  <a:rPr lang="en-US" sz="2400" dirty="0">
                    <a:solidFill>
                      <a:srgbClr val="4D4D4D"/>
                    </a:solidFill>
                  </a:rPr>
                  <a:t>positive class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𝑎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(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𝑥</m:t>
                    </m:r>
                    <m:r>
                      <a:rPr lang="ru-RU" sz="2400" dirty="0">
                        <a:solidFill>
                          <a:srgbClr val="4D4D4D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should return one of two numbers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3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189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Credit scoring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No more that 5% of defaults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≥0.95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Maximize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recall</a:t>
                </a:r>
              </a:p>
              <a:p>
                <a:pPr marL="342900" indent="-342900">
                  <a:spcBef>
                    <a:spcPts val="1200"/>
                  </a:spcBef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Medical diagnostics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Find at least 90% of all the sick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≥0.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Maximize precision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608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Precision and Recall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What if we want to optimize both?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54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Average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607F191-A45D-7E4F-8C50-D4BE2F14A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"/>
          <a:stretch/>
        </p:blipFill>
        <p:spPr>
          <a:xfrm>
            <a:off x="4572000" y="908720"/>
            <a:ext cx="4436666" cy="4653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12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Average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0.1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1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A bad algorithm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blipFill rotWithShape="1">
                <a:blip r:embed="rId2"/>
                <a:stretch>
                  <a:fillRect l="-39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607F191-A45D-7E4F-8C50-D4BE2F14A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"/>
          <a:stretch/>
        </p:blipFill>
        <p:spPr>
          <a:xfrm>
            <a:off x="4572000" y="908720"/>
            <a:ext cx="4436666" cy="4653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D92284-6E31-2842-8D57-89EEE76AA530}"/>
              </a:ext>
            </a:extLst>
          </p:cNvPr>
          <p:cNvSpPr/>
          <p:nvPr/>
        </p:nvSpPr>
        <p:spPr>
          <a:xfrm>
            <a:off x="5508104" y="1484784"/>
            <a:ext cx="142504" cy="14250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37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Average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𝐴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A better algorithm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blipFill rotWithShape="1">
                <a:blip r:embed="rId2"/>
                <a:stretch>
                  <a:fillRect l="-397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607F191-A45D-7E4F-8C50-D4BE2F14A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"/>
          <a:stretch/>
        </p:blipFill>
        <p:spPr>
          <a:xfrm>
            <a:off x="4572000" y="908720"/>
            <a:ext cx="4436666" cy="46531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D92284-6E31-2842-8D57-89EEE76AA530}"/>
              </a:ext>
            </a:extLst>
          </p:cNvPr>
          <p:cNvSpPr/>
          <p:nvPr/>
        </p:nvSpPr>
        <p:spPr>
          <a:xfrm>
            <a:off x="5508104" y="1484784"/>
            <a:ext cx="142504" cy="14250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DE857E-AC99-7F47-98ED-885F03631ED0}"/>
              </a:ext>
            </a:extLst>
          </p:cNvPr>
          <p:cNvSpPr/>
          <p:nvPr/>
        </p:nvSpPr>
        <p:spPr>
          <a:xfrm>
            <a:off x="7049551" y="3023794"/>
            <a:ext cx="142504" cy="14250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7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lIns="91440" tIns="45720" rIns="0" bIns="0" rtlCol="0" anchor="t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A26D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score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(</a:t>
                </a:r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harmonic mean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 rotWithShape="1">
                <a:blip r:embed="rId2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6C1F71-FA36-4445-9133-499C8C06C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08720"/>
            <a:ext cx="4653136" cy="4653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2∗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900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lIns="91440" tIns="45720" rIns="0" bIns="0" rtlCol="0" anchor="t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A26D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score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(</a:t>
                </a:r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harmonic mean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 rotWithShape="1">
                <a:blip r:embed="rId3"/>
                <a:stretch>
                  <a:fillRect t="-12745" b="-25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2∗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0.1, 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1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=0.18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0.55, 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𝐹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=0.55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0.55, 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 = 0.8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=0.652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4752776" cy="5301328"/>
              </a:xfrm>
              <a:prstGeom prst="rect">
                <a:avLst/>
              </a:prstGeom>
              <a:blipFill rotWithShape="1">
                <a:blip r:embed="rId4"/>
                <a:stretch>
                  <a:fillRect l="-372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6C1F71-FA36-4445-9133-499C8C06C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08720"/>
            <a:ext cx="4653136" cy="46531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85C576-E07B-9B41-9788-43AF8682FF6A}"/>
              </a:ext>
            </a:extLst>
          </p:cNvPr>
          <p:cNvSpPr/>
          <p:nvPr/>
        </p:nvSpPr>
        <p:spPr>
          <a:xfrm>
            <a:off x="6833527" y="3023794"/>
            <a:ext cx="142504" cy="14250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6CF1ED-E30F-134E-92C3-9773D8A8A659}"/>
              </a:ext>
            </a:extLst>
          </p:cNvPr>
          <p:cNvSpPr/>
          <p:nvPr/>
        </p:nvSpPr>
        <p:spPr>
          <a:xfrm>
            <a:off x="6800793" y="1991229"/>
            <a:ext cx="142504" cy="142504"/>
          </a:xfrm>
          <a:prstGeom prst="ellipse">
            <a:avLst/>
          </a:prstGeom>
          <a:solidFill>
            <a:srgbClr val="466F91"/>
          </a:solidFill>
          <a:ln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lIns="91440" tIns="45720" rIns="0" bIns="0" rtlCol="0" anchor="t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A26D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score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 rotWithShape="1">
                <a:blip r:embed="rId2"/>
                <a:stretch>
                  <a:fillRect t="-13725" b="-2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prec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25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lIns="91440" tIns="45720" rIns="0" bIns="0" rtlCol="0" anchor="t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A26D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score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 rotWithShape="1">
                <a:blip r:embed="rId2"/>
                <a:stretch>
                  <a:fillRect t="-13725" b="-2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A8C7B4-428F-4E45-8660-A6CF95BE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21616"/>
            <a:ext cx="4365104" cy="436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prec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precision is more important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346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</p:spPr>
            <p:txBody>
              <a:bodyPr vert="horz" lIns="91440" tIns="45720" rIns="0" bIns="0" rtlCol="0" anchor="t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A26D6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3200" b="1">
                            <a:solidFill>
                              <a:srgbClr val="A26D6A"/>
                            </a:solidFill>
                            <a:latin typeface="Cambria Math"/>
                            <a:cs typeface="Times New Roman" pitchFamily="18" charset="0"/>
                          </a:rPr>
                          <m:t>𝜷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score</a:t>
                </a:r>
                <a:r>
                  <a:rPr lang="ru-RU" sz="3200" b="1" dirty="0">
                    <a:solidFill>
                      <a:srgbClr val="A26D6A"/>
                    </a:solidFill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620688"/>
              </a:xfrm>
              <a:blipFill rotWithShape="1">
                <a:blip r:embed="rId2"/>
                <a:stretch>
                  <a:fillRect t="-13725" b="-2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A8C7B4-428F-4E45-8660-A6CF95BE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21616"/>
            <a:ext cx="4365104" cy="4365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precision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prec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ision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recall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recall is more important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4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8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Returns a real number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297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Accuracy is a very convenient metrics, but sometimes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it is not the best way to assess quality of a model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To distinguish between different errors one can use precision and recall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Moreover, we can combine them into one metric, e.g. use harmonic mean </a:t>
            </a:r>
          </a:p>
        </p:txBody>
      </p:sp>
    </p:spTree>
    <p:extLst>
      <p:ext uri="{BB962C8B-B14F-4D97-AF65-F5344CB8AC3E}">
        <p14:creationId xmlns:p14="http://schemas.microsoft.com/office/powerpoint/2010/main" val="145779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Precision-Recall Curve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67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 and Threshold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Classifier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593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 and Threshold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Classifier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assesses the possibility of the class </a:t>
                </a:r>
                <a:r>
                  <a:rPr lang="ru-RU" sz="2400" dirty="0">
                    <a:solidFill>
                      <a:srgbClr val="4D4D4D"/>
                    </a:solidFill>
                  </a:rPr>
                  <a:t>+1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?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to evaluate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?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978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 and Threshold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Classifier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assesses the possibility of the class </a:t>
                </a:r>
                <a:r>
                  <a:rPr lang="ru-RU" sz="2400" dirty="0">
                    <a:solidFill>
                      <a:srgbClr val="4D4D4D"/>
                    </a:solidFill>
                  </a:rPr>
                  <a:t>+1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D7554B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D7554B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D7554B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D7554B"/>
                    </a:solidFill>
                  </a:rPr>
                  <a:t>? </a:t>
                </a:r>
                <a:r>
                  <a:rPr lang="en-US" sz="2400" b="1" dirty="0">
                    <a:solidFill>
                      <a:srgbClr val="4D4D4D"/>
                    </a:solidFill>
                  </a:rPr>
                  <a:t>Based on precision and recall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to evaluate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?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259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Threshold 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07992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2330496"/>
                  </p:ext>
                </p:extLst>
              </p:nvPr>
            </p:nvGraphicFramePr>
            <p:xfrm>
              <a:off x="820513" y="1988840"/>
              <a:ext cx="7982271" cy="8248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:a16="http://schemas.microsoft.com/office/drawing/2014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2330496"/>
                  </p:ext>
                </p:extLst>
              </p:nvPr>
            </p:nvGraphicFramePr>
            <p:xfrm>
              <a:off x="820513" y="1988840"/>
              <a:ext cx="7982271" cy="8248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r="-1000840" b="-1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t="-100000" r="-1000840" b="-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B92863-BCAE-5844-A2E5-84283999F696}"/>
                  </a:ext>
                </a:extLst>
              </p:cNvPr>
              <p:cNvSpPr/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B92863-BCAE-5844-A2E5-84283999F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323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Threshold 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07992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7685073"/>
                  </p:ext>
                </p:extLst>
              </p:nvPr>
            </p:nvGraphicFramePr>
            <p:xfrm>
              <a:off x="820513" y="1988840"/>
              <a:ext cx="7982271" cy="1237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:a16="http://schemas.microsoft.com/office/drawing/2014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6484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7685073"/>
                  </p:ext>
                </p:extLst>
              </p:nvPr>
            </p:nvGraphicFramePr>
            <p:xfrm>
              <a:off x="820513" y="1988840"/>
              <a:ext cx="7982271" cy="1237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r="-1000840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-1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/>
                            <a:t>+1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t="-101493" r="-1000840" b="-1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t="-198529" r="-1000840" b="-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36484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B92863-BCAE-5844-A2E5-84283999F696}"/>
                  </a:ext>
                </a:extLst>
              </p:cNvPr>
              <p:cNvSpPr/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B92863-BCAE-5844-A2E5-84283999F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1B0CA-C3C5-E54C-8CAC-68B08632C134}"/>
              </a:ext>
            </a:extLst>
          </p:cNvPr>
          <p:cNvCxnSpPr>
            <a:cxnSpLocks/>
          </p:cNvCxnSpPr>
          <p:nvPr/>
        </p:nvCxnSpPr>
        <p:spPr>
          <a:xfrm>
            <a:off x="5868144" y="1772816"/>
            <a:ext cx="0" cy="1584176"/>
          </a:xfrm>
          <a:prstGeom prst="line">
            <a:avLst/>
          </a:prstGeom>
          <a:ln w="76200">
            <a:solidFill>
              <a:srgbClr val="D755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E36996-A41C-EB4A-8C72-810D23182DCF}"/>
                  </a:ext>
                </a:extLst>
              </p:cNvPr>
              <p:cNvSpPr/>
              <p:nvPr/>
            </p:nvSpPr>
            <p:spPr>
              <a:xfrm>
                <a:off x="5292080" y="3229567"/>
                <a:ext cx="13521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=0.45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E36996-A41C-EB4A-8C72-810D23182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229567"/>
                <a:ext cx="135216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B83018-4AAD-E442-B32C-F783C33990AA}"/>
                  </a:ext>
                </a:extLst>
              </p:cNvPr>
              <p:cNvSpPr/>
              <p:nvPr/>
            </p:nvSpPr>
            <p:spPr>
              <a:xfrm>
                <a:off x="395536" y="3861048"/>
                <a:ext cx="8615760" cy="682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recision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B83018-4AAD-E442-B32C-F783C3399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861048"/>
                <a:ext cx="8615760" cy="682495"/>
              </a:xfrm>
              <a:prstGeom prst="rect">
                <a:avLst/>
              </a:prstGeom>
              <a:blipFill rotWithShape="1">
                <a:blip r:embed="rId5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DBA329-2BF2-A542-B216-81E135197CE6}"/>
                  </a:ext>
                </a:extLst>
              </p:cNvPr>
              <p:cNvSpPr/>
              <p:nvPr/>
            </p:nvSpPr>
            <p:spPr>
              <a:xfrm>
                <a:off x="395288" y="4653136"/>
                <a:ext cx="8615760" cy="682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DBA329-2BF2-A542-B216-81E135197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4653136"/>
                <a:ext cx="8615760" cy="682495"/>
              </a:xfrm>
              <a:prstGeom prst="rect">
                <a:avLst/>
              </a:prstGeom>
              <a:blipFill rotWithShape="1">
                <a:blip r:embed="rId6"/>
                <a:stretch>
                  <a:fillRect b="-8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083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Threshold examples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07992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8793204"/>
                  </p:ext>
                </p:extLst>
              </p:nvPr>
            </p:nvGraphicFramePr>
            <p:xfrm>
              <a:off x="820513" y="1988840"/>
              <a:ext cx="7982271" cy="1237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:a16="http://schemas.microsoft.com/office/drawing/2014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64842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75274D-B9B9-3B4E-AD0D-71ACE4B2E3F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8793204"/>
                  </p:ext>
                </p:extLst>
              </p:nvPr>
            </p:nvGraphicFramePr>
            <p:xfrm>
              <a:off x="820513" y="1988840"/>
              <a:ext cx="7982271" cy="12372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52328713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7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8"/>
                        </a:ext>
                      </a:extLst>
                    </a:gridCol>
                    <a:gridCol w="7256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9"/>
                        </a:ext>
                      </a:extLst>
                    </a:gridCol>
                  </a:tblGrid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r="-1000840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  <a:endParaRPr lang="en-US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t="-101493" r="-1000840" b="-1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0.48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0.83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0.9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1242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840" t="-198529" r="-1000840" b="-19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-1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4D4D4D"/>
                              </a:solidFill>
                            </a:rPr>
                            <a:t>+1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364842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DB92863-BCAE-5844-A2E5-84283999F696}"/>
                  </a:ext>
                </a:extLst>
              </p:cNvPr>
              <p:cNvSpPr/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DB92863-BCAE-5844-A2E5-84283999F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2" y="1124744"/>
                <a:ext cx="315323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1B0CA-C3C5-E54C-8CAC-68B08632C134}"/>
              </a:ext>
            </a:extLst>
          </p:cNvPr>
          <p:cNvCxnSpPr>
            <a:cxnSpLocks/>
          </p:cNvCxnSpPr>
          <p:nvPr/>
        </p:nvCxnSpPr>
        <p:spPr>
          <a:xfrm>
            <a:off x="2987824" y="1772816"/>
            <a:ext cx="0" cy="1584176"/>
          </a:xfrm>
          <a:prstGeom prst="line">
            <a:avLst/>
          </a:prstGeom>
          <a:ln w="76200">
            <a:solidFill>
              <a:srgbClr val="D755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E36996-A41C-EB4A-8C72-810D23182DCF}"/>
                  </a:ext>
                </a:extLst>
              </p:cNvPr>
              <p:cNvSpPr/>
              <p:nvPr/>
            </p:nvSpPr>
            <p:spPr>
              <a:xfrm>
                <a:off x="2411760" y="3229567"/>
                <a:ext cx="11822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1E36996-A41C-EB4A-8C72-810D23182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229567"/>
                <a:ext cx="1182247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B83018-4AAD-E442-B32C-F783C33990AA}"/>
                  </a:ext>
                </a:extLst>
              </p:cNvPr>
              <p:cNvSpPr/>
              <p:nvPr/>
            </p:nvSpPr>
            <p:spPr>
              <a:xfrm>
                <a:off x="395536" y="3861048"/>
                <a:ext cx="8615760" cy="689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recision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3B83018-4AAD-E442-B32C-F783C3399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861048"/>
                <a:ext cx="8615760" cy="689997"/>
              </a:xfrm>
              <a:prstGeom prst="rect">
                <a:avLst/>
              </a:prstGeom>
              <a:blipFill rotWithShape="1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DBA329-2BF2-A542-B216-81E135197CE6}"/>
                  </a:ext>
                </a:extLst>
              </p:cNvPr>
              <p:cNvSpPr/>
              <p:nvPr/>
            </p:nvSpPr>
            <p:spPr>
              <a:xfrm>
                <a:off x="395288" y="4653136"/>
                <a:ext cx="8615760" cy="689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recall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DBA329-2BF2-A542-B216-81E135197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4653136"/>
                <a:ext cx="8615760" cy="689997"/>
              </a:xfrm>
              <a:prstGeom prst="rect">
                <a:avLst/>
              </a:prstGeom>
              <a:blipFill rotWithShape="1">
                <a:blip r:embed="rId6"/>
                <a:stretch>
                  <a:fillRect b="-8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91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 and Threshold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Classifier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)&gt;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Linear classifier:</a:t>
                </a:r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 </a:t>
                </a:r>
                <a:r>
                  <a:rPr lang="ru-RU" sz="2400" dirty="0">
                    <a:solidFill>
                      <a:srgbClr val="9CA5A2"/>
                    </a:solidFill>
                  </a:rPr>
                  <a:t>–</a:t>
                </a:r>
                <a:r>
                  <a:rPr lang="en-US" sz="2400" dirty="0">
                    <a:solidFill>
                      <a:srgbClr val="9CA5A2"/>
                    </a:solidFill>
                  </a:rPr>
                  <a:t> assesses the possibility of the class </a:t>
                </a:r>
                <a:r>
                  <a:rPr lang="ru-RU" sz="2400" dirty="0">
                    <a:solidFill>
                      <a:srgbClr val="9CA5A2"/>
                    </a:solidFill>
                  </a:rPr>
                  <a:t>+1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How to choose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? Based on precision and recall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D7554B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D7554B"/>
                    </a:solidFill>
                  </a:rPr>
                  <a:t>How to evaluate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D7554B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D7554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D7554B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D7554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D7554B"/>
                    </a:solidFill>
                  </a:rPr>
                  <a:t>? </a:t>
                </a:r>
                <a:endParaRPr lang="ru-RU" sz="2400" dirty="0">
                  <a:solidFill>
                    <a:srgbClr val="D7554B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087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-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4968800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X-axis </a:t>
            </a:r>
            <a:r>
              <a:rPr lang="ru-RU" sz="2400" dirty="0">
                <a:solidFill>
                  <a:srgbClr val="4D4D4D"/>
                </a:solidFill>
              </a:rPr>
              <a:t>–</a:t>
            </a:r>
            <a:r>
              <a:rPr lang="en-US" sz="2400" dirty="0">
                <a:solidFill>
                  <a:srgbClr val="4D4D4D"/>
                </a:solidFill>
              </a:rPr>
              <a:t> recall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Y-axis </a:t>
            </a:r>
            <a:r>
              <a:rPr lang="ru-RU" sz="2400" dirty="0">
                <a:solidFill>
                  <a:srgbClr val="4D4D4D"/>
                </a:solidFill>
              </a:rPr>
              <a:t>–</a:t>
            </a:r>
            <a:r>
              <a:rPr lang="en-US" sz="2400" dirty="0">
                <a:solidFill>
                  <a:srgbClr val="4D4D4D"/>
                </a:solidFill>
              </a:rPr>
              <a:t> precision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Each point</a:t>
            </a:r>
            <a:r>
              <a:rPr lang="ru-RU" sz="2400" dirty="0">
                <a:solidFill>
                  <a:srgbClr val="4D4D4D"/>
                </a:solidFill>
              </a:rPr>
              <a:t> – </a:t>
            </a:r>
            <a:r>
              <a:rPr lang="en-US" sz="2400" dirty="0">
                <a:solidFill>
                  <a:srgbClr val="4D4D4D"/>
                </a:solidFill>
              </a:rPr>
              <a:t>values of precision and recall for different thresholds</a:t>
            </a:r>
            <a:endParaRPr lang="ru-RU" sz="2400" dirty="0">
              <a:solidFill>
                <a:srgbClr val="4D4D4D"/>
              </a:solidFill>
            </a:endParaRPr>
          </a:p>
        </p:txBody>
      </p:sp>
      <p:pic>
        <p:nvPicPr>
          <p:cNvPr id="7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75D41-22A2-2E4E-BD01-FFEE0094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"/>
          <a:stretch/>
        </p:blipFill>
        <p:spPr>
          <a:xfrm>
            <a:off x="5319790" y="836712"/>
            <a:ext cx="3788714" cy="40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8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sign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is-I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394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-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5288" y="1125539"/>
            <a:ext cx="5184824" cy="532779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lnSpc>
                <a:spcPct val="90000"/>
              </a:lnSpc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Left point</a:t>
            </a:r>
            <a:r>
              <a:rPr lang="ru-RU" sz="2400" dirty="0">
                <a:solidFill>
                  <a:srgbClr val="4D4D4D"/>
                </a:solidFill>
              </a:rPr>
              <a:t>: </a:t>
            </a:r>
            <a:r>
              <a:rPr lang="en-US" sz="2400" dirty="0">
                <a:solidFill>
                  <a:srgbClr val="4D4D4D"/>
                </a:solidFill>
              </a:rPr>
              <a:t>(0, 0)</a:t>
            </a:r>
          </a:p>
          <a:p>
            <a:pPr marL="800100" lvl="1" indent="-342900">
              <a:lnSpc>
                <a:spcPct val="90000"/>
              </a:lnSpc>
              <a:buClr>
                <a:srgbClr val="9CA5A2"/>
              </a:buClr>
              <a:buFont typeface="Myriad Pro" pitchFamily="34" charset="0"/>
              <a:buChar char="–"/>
            </a:pPr>
            <a:r>
              <a:rPr lang="en-US" sz="2400" dirty="0">
                <a:solidFill>
                  <a:srgbClr val="4D4D4D"/>
                </a:solidFill>
              </a:rPr>
              <a:t>The largest threshold</a:t>
            </a:r>
          </a:p>
          <a:p>
            <a:pPr marL="800100" lvl="1" indent="-342900">
              <a:lnSpc>
                <a:spcPct val="90000"/>
              </a:lnSpc>
              <a:buClr>
                <a:srgbClr val="9CA5A2"/>
              </a:buClr>
              <a:buFont typeface="Myriad Pro" pitchFamily="34" charset="0"/>
              <a:buChar char="–"/>
            </a:pPr>
            <a:r>
              <a:rPr lang="en-US" sz="2400" dirty="0">
                <a:solidFill>
                  <a:srgbClr val="4D4D4D"/>
                </a:solidFill>
              </a:rPr>
              <a:t>No points in the positive class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lnSpc>
                <a:spcPct val="90000"/>
              </a:lnSpc>
              <a:buClr>
                <a:srgbClr val="9CA5A2"/>
              </a:buClr>
            </a:pPr>
            <a:endParaRPr lang="en-US" sz="2400" dirty="0">
              <a:solidFill>
                <a:srgbClr val="4D4D4D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75D41-22A2-2E4E-BD01-FFEE0094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"/>
          <a:stretch/>
        </p:blipFill>
        <p:spPr>
          <a:xfrm>
            <a:off x="5319790" y="836712"/>
            <a:ext cx="3788714" cy="40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04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-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95288" y="1125539"/>
                <a:ext cx="5184824" cy="53277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Left point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:r>
                  <a:rPr lang="en-US" sz="2400" dirty="0">
                    <a:solidFill>
                      <a:srgbClr val="9CA5A2"/>
                    </a:solidFill>
                  </a:rPr>
                  <a:t>(0, 0)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The largest threshold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No points in the positive class</a:t>
                </a:r>
                <a:endParaRPr lang="ru-RU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Right point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(1, 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endParaRPr lang="en-US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proportion of objects in positive class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lowest threshold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All the points are predicted to be positive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9"/>
                <a:ext cx="5184824" cy="5327798"/>
              </a:xfrm>
              <a:prstGeom prst="rect">
                <a:avLst/>
              </a:prstGeom>
              <a:blipFill rotWithShape="1">
                <a:blip r:embed="rId2"/>
                <a:stretch>
                  <a:fillRect l="-3412" t="-2403" r="-58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75D41-22A2-2E4E-BD01-FFEE0094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"/>
          <a:stretch/>
        </p:blipFill>
        <p:spPr>
          <a:xfrm>
            <a:off x="5319790" y="836712"/>
            <a:ext cx="3788714" cy="40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22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</a:t>
            </a:r>
            <a:r>
              <a:rPr lang="ru-RU" sz="3200" b="1" dirty="0">
                <a:solidFill>
                  <a:srgbClr val="A26D6A"/>
                </a:solidFill>
                <a:cs typeface="Times New Roman" pitchFamily="18" charset="0"/>
              </a:rPr>
              <a:t>-</a:t>
            </a:r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9"/>
                <a:ext cx="5184824" cy="532779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Left point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:r>
                  <a:rPr lang="en-US" sz="2400" dirty="0">
                    <a:solidFill>
                      <a:srgbClr val="9CA5A2"/>
                    </a:solidFill>
                  </a:rPr>
                  <a:t>(0, 0)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The largest threshold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No points in the positive class</a:t>
                </a:r>
                <a:endParaRPr lang="ru-RU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9CA5A2"/>
                    </a:solidFill>
                  </a:rPr>
                  <a:t>Right point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CA5A2"/>
                        </a:solidFill>
                        <a:latin typeface="Cambria Math" charset="0"/>
                      </a:rPr>
                      <m:t>(1, </m:t>
                    </m:r>
                    <m:r>
                      <a:rPr lang="en-US" sz="2400" i="1">
                        <a:solidFill>
                          <a:srgbClr val="9CA5A2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2400" i="1">
                        <a:solidFill>
                          <a:srgbClr val="9CA5A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 </a:t>
                </a:r>
                <a:endParaRPr lang="en-US" sz="2400" i="1" dirty="0">
                  <a:solidFill>
                    <a:srgbClr val="9CA5A2"/>
                  </a:solidFill>
                  <a:latin typeface="Cambria Math" charset="0"/>
                </a:endParaRP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CA5A2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rgbClr val="9CA5A2"/>
                    </a:solidFill>
                  </a:rPr>
                  <a:t> </a:t>
                </a:r>
                <a:r>
                  <a:rPr lang="ru-RU" sz="2400" dirty="0">
                    <a:solidFill>
                      <a:srgbClr val="9CA5A2"/>
                    </a:solidFill>
                  </a:rPr>
                  <a:t>–</a:t>
                </a:r>
                <a:r>
                  <a:rPr lang="en-US" sz="2400" dirty="0">
                    <a:solidFill>
                      <a:srgbClr val="9CA5A2"/>
                    </a:solidFill>
                  </a:rPr>
                  <a:t> proportion of objects in positive class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The lowest threshold</a:t>
                </a:r>
              </a:p>
              <a:p>
                <a:pPr marL="800100" lvl="1" indent="-342900">
                  <a:lnSpc>
                    <a:spcPct val="90000"/>
                  </a:lnSpc>
                  <a:buClr>
                    <a:srgbClr val="9CA5A2"/>
                  </a:buClr>
                  <a:buFontTx/>
                  <a:buChar char="–"/>
                </a:pPr>
                <a:r>
                  <a:rPr lang="en-US" sz="2400" dirty="0">
                    <a:solidFill>
                      <a:srgbClr val="9CA5A2"/>
                    </a:solidFill>
                  </a:rPr>
                  <a:t>All the points are predicted to be positive</a:t>
                </a:r>
                <a:endParaRPr lang="ru-RU" sz="2400" dirty="0">
                  <a:solidFill>
                    <a:srgbClr val="9CA5A2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/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Ideal classifier – goes through the point (1, 1)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AUC-PRC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area under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PR-curve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9"/>
                <a:ext cx="5184824" cy="5327798"/>
              </a:xfrm>
              <a:prstGeom prst="rect">
                <a:avLst/>
              </a:prstGeom>
              <a:blipFill rotWithShape="1">
                <a:blip r:embed="rId2"/>
                <a:stretch>
                  <a:fillRect l="-3412" t="-2403" r="-58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075D41-22A2-2E4E-BD01-FFEE0094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5"/>
          <a:stretch/>
        </p:blipFill>
        <p:spPr>
          <a:xfrm>
            <a:off x="5319790" y="836712"/>
            <a:ext cx="3788714" cy="40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8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AUC-PRC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4680080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5FEC9-A8B7-5D46-ABEF-5AAE59266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8" y="1080001"/>
            <a:ext cx="3789160" cy="3789160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5F3D9A-7D5B-8047-9FA7-28984052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80827"/>
            <a:ext cx="3789160" cy="37891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545E03-1E94-8345-BFC9-165FF3E60962}"/>
              </a:ext>
            </a:extLst>
          </p:cNvPr>
          <p:cNvSpPr/>
          <p:nvPr/>
        </p:nvSpPr>
        <p:spPr>
          <a:xfrm>
            <a:off x="1187624" y="4869161"/>
            <a:ext cx="22012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D4D4D"/>
                </a:solidFill>
              </a:rPr>
              <a:t>Model 1:</a:t>
            </a:r>
          </a:p>
          <a:p>
            <a:r>
              <a:rPr lang="en-US" sz="2400" dirty="0">
                <a:solidFill>
                  <a:srgbClr val="4D4D4D"/>
                </a:solidFill>
              </a:rPr>
              <a:t>AUC-PRC = 0.78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C36B4F-25C1-E549-8776-7AEBEBA89DF1}"/>
              </a:ext>
            </a:extLst>
          </p:cNvPr>
          <p:cNvSpPr/>
          <p:nvPr/>
        </p:nvSpPr>
        <p:spPr>
          <a:xfrm>
            <a:off x="5446198" y="4794660"/>
            <a:ext cx="22012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D4D4D"/>
                </a:solidFill>
              </a:rPr>
              <a:t>Model 2:</a:t>
            </a:r>
          </a:p>
          <a:p>
            <a:r>
              <a:rPr lang="en-US" sz="2400" dirty="0">
                <a:solidFill>
                  <a:srgbClr val="4D4D4D"/>
                </a:solidFill>
              </a:rPr>
              <a:t>AUC-PRC = 0.97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21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useful to evaluate how well the algorithm ranges the objects before choosing the threshold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Area under PR-curve is one way to do that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47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Area</a:t>
            </a:r>
            <a:r>
              <a:rPr lang="ru-RU" sz="3200" b="1" dirty="0">
                <a:solidFill>
                  <a:srgbClr val="A26D6A"/>
                </a:solidFill>
              </a:rPr>
              <a:t> </a:t>
            </a:r>
            <a:r>
              <a:rPr lang="en-US" sz="3200" b="1" dirty="0">
                <a:solidFill>
                  <a:srgbClr val="A26D6A"/>
                </a:solidFill>
              </a:rPr>
              <a:t>Under</a:t>
            </a:r>
            <a:r>
              <a:rPr lang="ru-RU" sz="3200" b="1" dirty="0">
                <a:solidFill>
                  <a:srgbClr val="A26D6A"/>
                </a:solidFill>
              </a:rPr>
              <a:t> </a:t>
            </a:r>
            <a:r>
              <a:rPr lang="en-US" sz="3200" b="1" dirty="0">
                <a:solidFill>
                  <a:srgbClr val="A26D6A"/>
                </a:solidFill>
              </a:rPr>
              <a:t>ROC-curve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31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Area Under PR-curve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3013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buClr>
                    <a:srgbClr val="9CA5A2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smtClean="0">
                        <a:solidFill>
                          <a:srgbClr val="4D4D4D"/>
                        </a:solidFill>
                        <a:latin typeface="Cambria Math" charset="0"/>
                      </a:rPr>
                      <m:t>precision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;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rgbClr val="4D4D4D"/>
                        </a:solidFill>
                        <a:latin typeface="Cambria Math" charset="0"/>
                      </a:rPr>
                      <m:t>recall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algn="ctr"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Precision changes, depending on a class balance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AUC-PRC of an ideal algorithm changes depending on the class balance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Easier to interpret in case of imbalanced dataset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Better if we are interested in precision and recall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301328"/>
              </a:xfrm>
              <a:prstGeom prst="rect">
                <a:avLst/>
              </a:prstGeom>
              <a:blipFill>
                <a:blip r:embed="rId2"/>
                <a:stretch>
                  <a:fillRect l="-2062" t="-2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257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ROC-curve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395288" y="1125538"/>
                <a:ext cx="5256832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Receiver Operating Characteristic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X-axis – False Positive Rate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𝐹𝑃𝑅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Y-axis – True Positive Rate (Recall)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𝑇𝑃𝑅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5256832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336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CADBB4B-9234-4044-AF21-94D7B345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"/>
          <a:stretch/>
        </p:blipFill>
        <p:spPr>
          <a:xfrm>
            <a:off x="5508104" y="1809713"/>
            <a:ext cx="3635896" cy="3816424"/>
          </a:xfrm>
        </p:spPr>
      </p:pic>
    </p:spTree>
    <p:extLst>
      <p:ext uri="{BB962C8B-B14F-4D97-AF65-F5344CB8AC3E}">
        <p14:creationId xmlns:p14="http://schemas.microsoft.com/office/powerpoint/2010/main" val="1287931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ROC-curve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5256832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Receiver Operating Characteristic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X-axis – False Positive Rate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𝐹𝑃𝑅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Y-axis – True Positive Rate (Recall)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𝑇𝑃𝑅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5256832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336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1CADBB4B-9234-4044-AF21-94D7B345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1"/>
          <a:stretch/>
        </p:blipFill>
        <p:spPr>
          <a:xfrm>
            <a:off x="5508104" y="1809713"/>
            <a:ext cx="3635896" cy="38164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DDE737-9AE1-444A-AAD4-69188FA08BEA}"/>
              </a:ext>
            </a:extLst>
          </p:cNvPr>
          <p:cNvSpPr/>
          <p:nvPr/>
        </p:nvSpPr>
        <p:spPr>
          <a:xfrm>
            <a:off x="2786202" y="2997845"/>
            <a:ext cx="1425758" cy="36004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D4D4D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2A18A-5793-D045-8323-C6FC9B653DD2}"/>
              </a:ext>
            </a:extLst>
          </p:cNvPr>
          <p:cNvSpPr/>
          <p:nvPr/>
        </p:nvSpPr>
        <p:spPr>
          <a:xfrm>
            <a:off x="2786202" y="4785923"/>
            <a:ext cx="1425758" cy="36004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4D4D4D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3F3BDC-3669-2D4E-979F-296729901F5F}"/>
              </a:ext>
            </a:extLst>
          </p:cNvPr>
          <p:cNvSpPr/>
          <p:nvPr/>
        </p:nvSpPr>
        <p:spPr>
          <a:xfrm>
            <a:off x="4389795" y="1995566"/>
            <a:ext cx="1893934" cy="54006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4D4D4D"/>
                </a:solidFill>
              </a:rPr>
              <a:t>Number of objects in class </a:t>
            </a:r>
            <a:r>
              <a:rPr lang="en-US" b="1" dirty="0">
                <a:solidFill>
                  <a:srgbClr val="4D4D4D"/>
                </a:solidFill>
              </a:rPr>
              <a:t>-1</a:t>
            </a:r>
            <a:endParaRPr lang="ru-RU" b="1" dirty="0">
              <a:solidFill>
                <a:srgbClr val="4D4D4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C61552-2AEC-8848-8527-9621931A6DF2}"/>
              </a:ext>
            </a:extLst>
          </p:cNvPr>
          <p:cNvSpPr/>
          <p:nvPr/>
        </p:nvSpPr>
        <p:spPr>
          <a:xfrm>
            <a:off x="4211712" y="5446117"/>
            <a:ext cx="1944464" cy="540060"/>
          </a:xfrm>
          <a:prstGeom prst="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4D4D4D"/>
                </a:solidFill>
              </a:rPr>
              <a:t>Number of objects in class +1</a:t>
            </a:r>
            <a:endParaRPr lang="ru-RU" dirty="0">
              <a:solidFill>
                <a:srgbClr val="4D4D4D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39E832-FEAF-884E-A179-F6E0D66ECB9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246196" y="2535626"/>
            <a:ext cx="1090566" cy="64223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EC6119-F4D8-1645-8941-737CDCE18E88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246194" y="4965945"/>
            <a:ext cx="937750" cy="480172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638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ROC-curve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9"/>
            <a:ext cx="5040808" cy="5111774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Left point</a:t>
            </a:r>
            <a:r>
              <a:rPr lang="ru-RU" sz="2400" dirty="0">
                <a:solidFill>
                  <a:srgbClr val="4D4D4D"/>
                </a:solidFill>
              </a:rPr>
              <a:t>: (0, 0)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Right point</a:t>
            </a:r>
            <a:r>
              <a:rPr lang="ru-RU" sz="2400" dirty="0">
                <a:solidFill>
                  <a:srgbClr val="4D4D4D"/>
                </a:solidFill>
              </a:rPr>
              <a:t>: (1, 1)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Idea classifier goes through </a:t>
            </a:r>
            <a:r>
              <a:rPr lang="ru-RU" sz="2400" dirty="0">
                <a:solidFill>
                  <a:srgbClr val="4D4D4D"/>
                </a:solidFill>
              </a:rPr>
              <a:t>(0, 1)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AUC-ROC – area under ROC-curve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FA38845B-2E30-9941-95A3-FA2E2C292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38203"/>
            <a:ext cx="3358417" cy="3358417"/>
          </a:xfr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4D2F868-2593-624E-8C24-07A1323F8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140968"/>
            <a:ext cx="3358417" cy="33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sign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rgbClr val="4D4D4D"/>
                          </a:solidFill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>
                          <a:solidFill>
                            <a:srgbClr val="4D4D4D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Assuming that we have a feature, which is always 1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805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Area Under ROC-curve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algn="ctr">
                  <a:buClr>
                    <a:srgbClr val="9CA5A2"/>
                  </a:buClr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𝐹𝑃𝑅</m:t>
                    </m:r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𝐹𝑃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𝐹𝑃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;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𝑇𝑃𝑅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𝑇𝑃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𝐹𝑁</m:t>
                        </m:r>
                      </m:den>
                    </m:f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FPR and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TPR are normalized to the class size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AUC-ROC does not change if classes are imbalanced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AUC-ROC of a ideal classifier is 1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buClr>
                    <a:srgbClr val="9CA5A2"/>
                  </a:buClr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22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623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AUC-ROC and AUC-PR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544616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AUC-ROC = 0.95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AUC-PRC = 0.001</a:t>
            </a: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763241A-CE9A-EA48-997C-8DBE74FFFA00}"/>
              </a:ext>
            </a:extLst>
          </p:cNvPr>
          <p:cNvSpPr/>
          <p:nvPr/>
        </p:nvSpPr>
        <p:spPr>
          <a:xfrm>
            <a:off x="6444208" y="3560001"/>
            <a:ext cx="1497496" cy="2849216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950000 objects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en-US" dirty="0"/>
              <a:t>y = -1</a:t>
            </a:r>
          </a:p>
          <a:p>
            <a:pPr algn="ctr"/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B4C51CC-97EB-6942-A53A-696330FC3281}"/>
              </a:ext>
            </a:extLst>
          </p:cNvPr>
          <p:cNvSpPr/>
          <p:nvPr/>
        </p:nvSpPr>
        <p:spPr>
          <a:xfrm>
            <a:off x="6444208" y="2733192"/>
            <a:ext cx="1497496" cy="682486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objects</a:t>
            </a:r>
            <a:endParaRPr lang="ru-RU" dirty="0"/>
          </a:p>
          <a:p>
            <a:pPr algn="ctr"/>
            <a:r>
              <a:rPr lang="en-US" dirty="0"/>
              <a:t>y = +1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81304974-665F-B94E-BFB8-494D13D336DD}"/>
              </a:ext>
            </a:extLst>
          </p:cNvPr>
          <p:cNvSpPr/>
          <p:nvPr/>
        </p:nvSpPr>
        <p:spPr>
          <a:xfrm>
            <a:off x="6444208" y="1165394"/>
            <a:ext cx="1497496" cy="1361388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50000 </a:t>
            </a:r>
            <a:r>
              <a:rPr lang="en-US" dirty="0"/>
              <a:t>objects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en-US" dirty="0"/>
              <a:t>y = -1</a:t>
            </a:r>
          </a:p>
        </p:txBody>
      </p:sp>
      <p:sp>
        <p:nvSpPr>
          <p:cNvPr id="13" name="Down Arrow 7">
            <a:extLst>
              <a:ext uri="{FF2B5EF4-FFF2-40B4-BE49-F238E27FC236}">
                <a16:creationId xmlns:a16="http://schemas.microsoft.com/office/drawing/2014/main" id="{F0763DD4-DFCA-6A4A-A606-414DBC9FCFEB}"/>
              </a:ext>
            </a:extLst>
          </p:cNvPr>
          <p:cNvSpPr/>
          <p:nvPr/>
        </p:nvSpPr>
        <p:spPr>
          <a:xfrm>
            <a:off x="5953877" y="1165394"/>
            <a:ext cx="291548" cy="5243823"/>
          </a:xfrm>
          <a:prstGeom prst="downArrow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D0CE97DA-9A52-5448-9A76-6EC710E033B0}"/>
                  </a:ext>
                </a:extLst>
              </p:cNvPr>
              <p:cNvSpPr/>
              <p:nvPr/>
            </p:nvSpPr>
            <p:spPr>
              <a:xfrm>
                <a:off x="5757332" y="783334"/>
                <a:ext cx="687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4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CE97DA-9A52-5448-9A76-6EC710E03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2" y="783334"/>
                <a:ext cx="687239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0">
                <a:extLst>
                  <a:ext uri="{FF2B5EF4-FFF2-40B4-BE49-F238E27FC236}">
                    <a16:creationId xmlns:a16="http://schemas.microsoft.com/office/drawing/2014/main" id="{D759EDB8-1459-F74C-8298-66488E644612}"/>
                  </a:ext>
                </a:extLst>
              </p:cNvPr>
              <p:cNvSpPr/>
              <p:nvPr/>
            </p:nvSpPr>
            <p:spPr>
              <a:xfrm>
                <a:off x="6940126" y="764704"/>
                <a:ext cx="3681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5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59EDB8-1459-F74C-8298-66488E64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26" y="764704"/>
                <a:ext cx="368178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660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Example: AUC-ROC and AUC-PR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022"/>
                <a:ext cx="8616008" cy="554461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Fix a threshold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for </a:t>
                </a:r>
                <a:r>
                  <a:rPr lang="ru-RU" sz="2400" dirty="0">
                    <a:solidFill>
                      <a:srgbClr val="4D4D4D"/>
                    </a:solidFill>
                  </a:rPr>
                  <a:t>50095 </a:t>
                </a:r>
                <a:r>
                  <a:rPr lang="en-US" sz="2400" dirty="0">
                    <a:solidFill>
                      <a:srgbClr val="4D4D4D"/>
                    </a:solidFill>
                  </a:rPr>
                  <a:t>objects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FP = 50000, TP = 95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TPR = 0.95, FPR = 0.05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precision = 0.0019, recall = 0.95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022"/>
                <a:ext cx="8616008" cy="5544616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763241A-CE9A-EA48-997C-8DBE74FFFA00}"/>
              </a:ext>
            </a:extLst>
          </p:cNvPr>
          <p:cNvSpPr/>
          <p:nvPr/>
        </p:nvSpPr>
        <p:spPr>
          <a:xfrm>
            <a:off x="6444208" y="3560001"/>
            <a:ext cx="1497496" cy="2849216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950000 objects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en-US" dirty="0"/>
              <a:t>y = -1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C51CC-97EB-6942-A53A-696330FC3281}"/>
              </a:ext>
            </a:extLst>
          </p:cNvPr>
          <p:cNvSpPr/>
          <p:nvPr/>
        </p:nvSpPr>
        <p:spPr>
          <a:xfrm>
            <a:off x="6444208" y="2733192"/>
            <a:ext cx="1497496" cy="682486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objects</a:t>
            </a:r>
            <a:endParaRPr lang="ru-RU" dirty="0"/>
          </a:p>
          <a:p>
            <a:pPr algn="ctr"/>
            <a:r>
              <a:rPr lang="en-US" dirty="0"/>
              <a:t>y = 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04974-665F-B94E-BFB8-494D13D336DD}"/>
              </a:ext>
            </a:extLst>
          </p:cNvPr>
          <p:cNvSpPr/>
          <p:nvPr/>
        </p:nvSpPr>
        <p:spPr>
          <a:xfrm>
            <a:off x="6444208" y="1165394"/>
            <a:ext cx="1497496" cy="1361388"/>
          </a:xfrm>
          <a:prstGeom prst="rect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50000 </a:t>
            </a:r>
            <a:r>
              <a:rPr lang="en-US" dirty="0"/>
              <a:t>objects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en-US" dirty="0"/>
              <a:t>y = -1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F0763DD4-DFCA-6A4A-A606-414DBC9FCFEB}"/>
              </a:ext>
            </a:extLst>
          </p:cNvPr>
          <p:cNvSpPr/>
          <p:nvPr/>
        </p:nvSpPr>
        <p:spPr>
          <a:xfrm>
            <a:off x="5953877" y="1165394"/>
            <a:ext cx="291548" cy="5243823"/>
          </a:xfrm>
          <a:prstGeom prst="downArrow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CBBFA3-67BE-9F44-86D8-EAA5A5C55DE1}"/>
              </a:ext>
            </a:extLst>
          </p:cNvPr>
          <p:cNvCxnSpPr>
            <a:cxnSpLocks/>
          </p:cNvCxnSpPr>
          <p:nvPr/>
        </p:nvCxnSpPr>
        <p:spPr>
          <a:xfrm flipV="1">
            <a:off x="5953877" y="3259208"/>
            <a:ext cx="2722579" cy="4876"/>
          </a:xfrm>
          <a:prstGeom prst="line">
            <a:avLst/>
          </a:prstGeom>
          <a:ln w="76200">
            <a:solidFill>
              <a:srgbClr val="D7554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CE97DA-9A52-5448-9A76-6EC710E033B0}"/>
                  </a:ext>
                </a:extLst>
              </p:cNvPr>
              <p:cNvSpPr/>
              <p:nvPr/>
            </p:nvSpPr>
            <p:spPr>
              <a:xfrm>
                <a:off x="5757332" y="783334"/>
                <a:ext cx="687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0CE97DA-9A52-5448-9A76-6EC710E03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32" y="783334"/>
                <a:ext cx="687239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59EDB8-1459-F74C-8298-66488E644612}"/>
                  </a:ext>
                </a:extLst>
              </p:cNvPr>
              <p:cNvSpPr/>
              <p:nvPr/>
            </p:nvSpPr>
            <p:spPr>
              <a:xfrm>
                <a:off x="6940126" y="764704"/>
                <a:ext cx="3681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59EDB8-1459-F74C-8298-66488E644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26" y="764704"/>
                <a:ext cx="36817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29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3951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Area under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ROC-curve is one of the most popular metrics used to estimate the ranging quality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One have to be careful with AUC-ROC when classes are imbalanced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095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5"/>
          <p:cNvSpPr txBox="1">
            <a:spLocks/>
          </p:cNvSpPr>
          <p:nvPr/>
        </p:nvSpPr>
        <p:spPr>
          <a:xfrm>
            <a:off x="395536" y="109198"/>
            <a:ext cx="8648394" cy="63367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spcBef>
                <a:spcPct val="0"/>
              </a:spcBef>
              <a:buNone/>
              <a:defRPr sz="3200" b="1">
                <a:solidFill>
                  <a:srgbClr val="A26D6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997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177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Linear classifier: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solidFill>
                    <a:srgbClr val="9CA5A2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 rate loss function: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628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Linear classifier: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solidFill>
                    <a:srgbClr val="9CA5A2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 rate loss function: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optimize differentiable upper bound, e.g. logistic loss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4D4D4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rgbClr val="4D4D4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4D4D4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rgbClr val="4D4D4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1383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4AEE6C-4A20-F34A-93FA-77FFAC89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191968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71E88C6-044F-A34C-A419-96B73C28EE98}"/>
              </a:ext>
            </a:extLst>
          </p:cNvPr>
          <p:cNvSpPr/>
          <p:nvPr/>
        </p:nvSpPr>
        <p:spPr>
          <a:xfrm>
            <a:off x="1403648" y="4909120"/>
            <a:ext cx="2232248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Low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probability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59717914-E1A1-A44A-B6FD-894DE7A8F526}"/>
              </a:ext>
            </a:extLst>
          </p:cNvPr>
          <p:cNvSpPr/>
          <p:nvPr/>
        </p:nvSpPr>
        <p:spPr>
          <a:xfrm>
            <a:off x="3455876" y="3194560"/>
            <a:ext cx="2232248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50/50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BD068CF-C748-FC43-BF4A-8C810E7A53FA}"/>
              </a:ext>
            </a:extLst>
          </p:cNvPr>
          <p:cNvSpPr/>
          <p:nvPr/>
        </p:nvSpPr>
        <p:spPr>
          <a:xfrm>
            <a:off x="5796136" y="1452736"/>
            <a:ext cx="2329274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High probability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60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When Do We Need Probabilities?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40762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Credit Scoring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Myriad Pro" pitchFamily="34" charset="0"/>
                  <a:buChar char="–"/>
                </a:pPr>
                <a:r>
                  <a:rPr lang="en-US" sz="2400" dirty="0">
                    <a:solidFill>
                      <a:srgbClr val="4D4D4D"/>
                    </a:solidFill>
                  </a:rPr>
                  <a:t>Give loans to client with probability of default less that 10%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Internet Adds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probability that the person clicks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 revenue from the ad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expected revenue, that we want to maximize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40762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47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6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D360DC-09E3-274B-8B69-5D0329830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t="17513" r="33456" b="57350"/>
          <a:stretch/>
        </p:blipFill>
        <p:spPr>
          <a:xfrm>
            <a:off x="2339752" y="3212976"/>
            <a:ext cx="4763410" cy="3023305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Hyperplane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D4D4D"/>
                        </a:solidFill>
                        <a:latin typeface="Cambria Math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normal vector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806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4AEE6C-4A20-F34A-93FA-77FFAC89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191968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71E88C6-044F-A34C-A419-96B73C28EE98}"/>
              </a:ext>
            </a:extLst>
          </p:cNvPr>
          <p:cNvSpPr/>
          <p:nvPr/>
        </p:nvSpPr>
        <p:spPr>
          <a:xfrm>
            <a:off x="1403648" y="4909120"/>
            <a:ext cx="2232248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Low</a:t>
            </a:r>
            <a:r>
              <a:rPr lang="ru-RU" sz="2400" dirty="0">
                <a:solidFill>
                  <a:srgbClr val="4D4D4D"/>
                </a:solidFill>
              </a:rPr>
              <a:t> </a:t>
            </a:r>
            <a:r>
              <a:rPr lang="en-US" sz="2400" dirty="0">
                <a:solidFill>
                  <a:srgbClr val="4D4D4D"/>
                </a:solidFill>
              </a:rPr>
              <a:t>probability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717914-E1A1-A44A-B6FD-894DE7A8F526}"/>
              </a:ext>
            </a:extLst>
          </p:cNvPr>
          <p:cNvSpPr/>
          <p:nvPr/>
        </p:nvSpPr>
        <p:spPr>
          <a:xfrm>
            <a:off x="3455876" y="3194560"/>
            <a:ext cx="2232248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50/50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D068CF-C748-FC43-BF4A-8C810E7A53FA}"/>
              </a:ext>
            </a:extLst>
          </p:cNvPr>
          <p:cNvSpPr/>
          <p:nvPr/>
        </p:nvSpPr>
        <p:spPr>
          <a:xfrm>
            <a:off x="5796136" y="1452736"/>
            <a:ext cx="2329274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High probability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88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classifier: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rgbClr val="4D4D4D"/>
                    </a:solidFill>
                  </a:rPr>
                  <a:t>Can we use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𝐛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4D4D4D"/>
                    </a:solidFill>
                  </a:rPr>
                  <a:t> as a probability estimate?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0479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D0A31-8271-A14B-A356-A856B05854CE}"/>
                  </a:ext>
                </a:extLst>
              </p:cNvPr>
              <p:cNvSpPr txBox="1"/>
              <p:nvPr/>
            </p:nvSpPr>
            <p:spPr>
              <a:xfrm>
                <a:off x="5364088" y="3059668"/>
                <a:ext cx="2328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1D0A31-8271-A14B-A356-A856B0585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059668"/>
                <a:ext cx="2328201" cy="369332"/>
              </a:xfrm>
              <a:prstGeom prst="rect">
                <a:avLst/>
              </a:prstGeom>
              <a:blipFill>
                <a:blip r:embed="rId3"/>
                <a:stretch>
                  <a:fillRect l="-2162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FD15E3-4A6C-8B43-8474-3AB7A6C7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41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convert outputs of the model into [0, 1]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E.g. we can use Sigmoid function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endParaRPr lang="ru-RU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8990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Sigmoid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i="1" dirty="0">
              <a:latin typeface="Cambria Math" panose="02040503050406030204" pitchFamily="18" charset="0"/>
            </a:endParaRPr>
          </a:p>
        </p:txBody>
      </p:sp>
      <p:pic>
        <p:nvPicPr>
          <p:cNvPr id="4" name="Picture 3" descr="A close up of a light&#10;&#10;Description automatically generated">
            <a:extLst>
              <a:ext uri="{FF2B5EF4-FFF2-40B4-BE49-F238E27FC236}">
                <a16:creationId xmlns:a16="http://schemas.microsoft.com/office/drawing/2014/main" id="{ECB67A2A-D0CC-A046-A581-045068D14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88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68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139AB4-9F2D-5443-B70F-DE94EF909168}"/>
                  </a:ext>
                </a:extLst>
              </p:cNvPr>
              <p:cNvSpPr txBox="1"/>
              <p:nvPr/>
            </p:nvSpPr>
            <p:spPr>
              <a:xfrm>
                <a:off x="5364088" y="3861048"/>
                <a:ext cx="2766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139AB4-9F2D-5443-B70F-DE94EF909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861048"/>
                <a:ext cx="2766142" cy="369332"/>
              </a:xfrm>
              <a:prstGeom prst="rect">
                <a:avLst/>
              </a:prstGeom>
              <a:blipFill>
                <a:blip r:embed="rId3"/>
                <a:stretch>
                  <a:fillRect l="-1826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6ED593-1B98-AA41-94B2-F6E23BBD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6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4BA0F-335A-584A-A108-39C25C89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0183A4-A450-8C44-A05F-C22CD9ECC73B}"/>
              </a:ext>
            </a:extLst>
          </p:cNvPr>
          <p:cNvSpPr/>
          <p:nvPr/>
        </p:nvSpPr>
        <p:spPr>
          <a:xfrm>
            <a:off x="1403648" y="4581128"/>
            <a:ext cx="2232248" cy="648072"/>
          </a:xfrm>
          <a:prstGeom prst="rect">
            <a:avLst/>
          </a:prstGeom>
          <a:ln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Low probability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C1DF5D-45F9-284E-BCAC-17B22DC7B83C}"/>
              </a:ext>
            </a:extLst>
          </p:cNvPr>
          <p:cNvSpPr/>
          <p:nvPr/>
        </p:nvSpPr>
        <p:spPr>
          <a:xfrm>
            <a:off x="3491880" y="3140968"/>
            <a:ext cx="2232248" cy="648072"/>
          </a:xfrm>
          <a:prstGeom prst="rect">
            <a:avLst/>
          </a:prstGeom>
          <a:ln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50/50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8C9660-D528-3D49-8724-D5A9464192EF}"/>
              </a:ext>
            </a:extLst>
          </p:cNvPr>
          <p:cNvSpPr/>
          <p:nvPr/>
        </p:nvSpPr>
        <p:spPr>
          <a:xfrm>
            <a:off x="5843126" y="1700808"/>
            <a:ext cx="2329274" cy="648072"/>
          </a:xfrm>
          <a:prstGeom prst="rect">
            <a:avLst/>
          </a:prstGeom>
          <a:ln w="38100">
            <a:solidFill>
              <a:srgbClr val="466F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D4D4D"/>
                </a:solidFill>
              </a:rPr>
              <a:t>High probability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50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Predicted probabilities: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6671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Predicted probabilities: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Use sigmoid function to map outputs to the range from 0 to 1: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645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351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Predicted probabilities: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Use sigmoid function to map outputs to the range from 0 to 1: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now use maximum likelihood to train this model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74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Classifier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Hyperplane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ru-RU" sz="2400">
                          <a:solidFill>
                            <a:srgbClr val="4D4D4D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D4D4D"/>
                        </a:solidFill>
                        <a:latin typeface="Cambria Math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normal vector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If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4D4D4D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lies on hyperplane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then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ru-RU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ru-RU" sz="2400">
                        <a:solidFill>
                          <a:srgbClr val="4D4D4D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>
                        <a:solidFill>
                          <a:srgbClr val="4D4D4D"/>
                        </a:solidFill>
                        <a:latin typeface="Cambria Math"/>
                      </a:rPr>
                      <m:t>&lt;0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object lies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«</a:t>
                </a:r>
                <a:r>
                  <a:rPr lang="en-US" sz="2400" dirty="0">
                    <a:solidFill>
                      <a:srgbClr val="4D4D4D"/>
                    </a:solidFill>
                  </a:rPr>
                  <a:t>to the left</a:t>
                </a:r>
                <a:r>
                  <a:rPr lang="ru-RU" sz="2400" dirty="0">
                    <a:solidFill>
                      <a:srgbClr val="4D4D4D"/>
                    </a:solidFill>
                  </a:rPr>
                  <a:t>» </a:t>
                </a:r>
                <a:r>
                  <a:rPr lang="en-US" sz="2400" dirty="0">
                    <a:solidFill>
                      <a:srgbClr val="4D4D4D"/>
                    </a:solidFill>
                  </a:rPr>
                  <a:t>from hyperplane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𝑤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>
                            <a:solidFill>
                              <a:srgbClr val="4D4D4D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>
                        <a:solidFill>
                          <a:srgbClr val="4D4D4D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object lies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«</a:t>
                </a:r>
                <a:r>
                  <a:rPr lang="en-US" sz="2400" dirty="0">
                    <a:solidFill>
                      <a:srgbClr val="4D4D4D"/>
                    </a:solidFill>
                  </a:rPr>
                  <a:t>to the right</a:t>
                </a:r>
                <a:r>
                  <a:rPr lang="ru-RU" sz="2400" dirty="0">
                    <a:solidFill>
                      <a:srgbClr val="4D4D4D"/>
                    </a:solidFill>
                  </a:rPr>
                  <a:t>»</a:t>
                </a:r>
                <a:r>
                  <a:rPr lang="en-US" sz="2400" dirty="0">
                    <a:solidFill>
                      <a:srgbClr val="4D4D4D"/>
                    </a:solidFill>
                  </a:rPr>
                  <a:t> from hyperplane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312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54471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In some tasks it is important to predict class probabilities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apply sigmoid function to the output of the model to get numbers between 0 and 1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Finally, we want to train our model in such a way, that they would be interpreted as probabilities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77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Logistic Regression</a:t>
            </a:r>
            <a:r>
              <a:rPr lang="ru-RU" sz="3200" b="1" dirty="0">
                <a:solidFill>
                  <a:srgbClr val="A26D6A"/>
                </a:solidFill>
              </a:rPr>
              <a:t>:</a:t>
            </a:r>
            <a:r>
              <a:rPr lang="en-US" sz="3200" b="1" dirty="0">
                <a:solidFill>
                  <a:srgbClr val="A26D6A"/>
                </a:solidFill>
              </a:rPr>
              <a:t> MLE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062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Logistic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394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Predicted probabilities: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Use sigmoid function to map outputs to the range from 0 to 1: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3126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139AB4-9F2D-5443-B70F-DE94EF909168}"/>
                  </a:ext>
                </a:extLst>
              </p:cNvPr>
              <p:cNvSpPr txBox="1"/>
              <p:nvPr/>
            </p:nvSpPr>
            <p:spPr>
              <a:xfrm>
                <a:off x="5364088" y="3861048"/>
                <a:ext cx="2766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139AB4-9F2D-5443-B70F-DE94EF909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861048"/>
                <a:ext cx="2766142" cy="369332"/>
              </a:xfrm>
              <a:prstGeom prst="rect">
                <a:avLst/>
              </a:prstGeom>
              <a:blipFill>
                <a:blip r:embed="rId3"/>
                <a:stretch>
                  <a:fillRect l="-1826"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E5BE22B-6A7D-CB4E-A4CC-5A45C8667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496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Binary classification task</a:t>
                </a:r>
                <a:r>
                  <a:rPr lang="ru-RU" sz="2400" dirty="0">
                    <a:solidFill>
                      <a:srgbClr val="9CA5A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𝕐</m:t>
                    </m:r>
                    <m:r>
                      <a:rPr lang="ru-RU" sz="2400" b="0" i="1" smtClean="0">
                        <a:solidFill>
                          <a:srgbClr val="9CA5A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CA5A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ru-RU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Predicted probabilities: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9CA5A2"/>
                    </a:solidFill>
                  </a:rPr>
                  <a:t>Use sigmoid function to map outputs to the range from 0 to 1: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9CA5A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9CA5A2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9CA5A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9CA5A2"/>
                              </a:solidFill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9CA5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9CA5A2"/>
                                  </a:solidFill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9CA5A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9CA5A2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9CA5A2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We can train with Log-Loss:</a:t>
                </a: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173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Logistic Regression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Upper bound on the error rate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acc>
                        <m:accPr>
                          <m:chr m:val="̃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br>
                  <a:rPr lang="en-US" sz="2400" dirty="0">
                    <a:solidFill>
                      <a:srgbClr val="4D4D4D"/>
                    </a:solidFill>
                  </a:rPr>
                </a:br>
                <a:br>
                  <a:rPr lang="en-US" sz="2400" dirty="0">
                    <a:solidFill>
                      <a:srgbClr val="4D4D4D"/>
                    </a:solidFill>
                  </a:rPr>
                </a:b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Logistic Regression Loss: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CA1A28-494D-9D47-B75A-29EE85089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7"/>
          <a:stretch/>
        </p:blipFill>
        <p:spPr>
          <a:xfrm>
            <a:off x="4139952" y="707097"/>
            <a:ext cx="4896098" cy="373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09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Does Logistic Regression give us correct probabilities?</a:t>
                </a:r>
              </a:p>
              <a:p>
                <a:pPr algn="ctr"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algn="ctr"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algn="ctr">
                  <a:spcAft>
                    <a:spcPts val="1800"/>
                  </a:spcAft>
                  <a:buClr>
                    <a:srgbClr val="9CA5A2"/>
                  </a:buClr>
                </a:pPr>
                <a:r>
                  <a:rPr lang="en-US" sz="2400" dirty="0">
                    <a:solidFill>
                      <a:srgbClr val="4D4D4D"/>
                    </a:solidFill>
                  </a:rPr>
                  <a:t>We will say that the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predicts probabilities correctly</a:t>
                </a:r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if among objects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proportion of positive is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.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 r="-42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68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Consider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outputs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the same probability around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3951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5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4830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Predicting probabilities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Consider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, </a:t>
                </a:r>
                <a:r>
                  <a:rPr lang="en-US" sz="2400" dirty="0">
                    <a:solidFill>
                      <a:srgbClr val="4D4D4D"/>
                    </a:solidFill>
                  </a:rPr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outputs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the same probability around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What is the optimal output for these objects?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We expect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that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544715"/>
              </a:xfrm>
              <a:prstGeom prst="rect">
                <a:avLst/>
              </a:prstGeom>
              <a:blipFill rotWithShape="1">
                <a:blip r:embed="rId2"/>
                <a:stretch>
                  <a:fillRect l="-2052" t="-16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141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5733837</TotalTime>
  <Words>4091</Words>
  <Application>Microsoft Office PowerPoint</Application>
  <PresentationFormat>Экран (4:3)</PresentationFormat>
  <Paragraphs>888</Paragraphs>
  <Slides>134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Cambria Math</vt:lpstr>
      <vt:lpstr>Myriad Pro</vt:lpstr>
      <vt:lpstr>Myriad Pro Regular</vt:lpstr>
      <vt:lpstr>Times New Roman</vt:lpstr>
      <vt:lpstr>Тема Office</vt:lpstr>
      <vt:lpstr>Classification</vt:lpstr>
      <vt:lpstr>Презентация PowerPoint</vt:lpstr>
      <vt:lpstr>Презентация PowerPoint</vt:lpstr>
      <vt:lpstr>Binary Classification</vt:lpstr>
      <vt:lpstr>Linear Classifier</vt:lpstr>
      <vt:lpstr>Linear Classifier</vt:lpstr>
      <vt:lpstr>Linear Classifier</vt:lpstr>
      <vt:lpstr>Linear Classifier</vt:lpstr>
      <vt:lpstr>Linear Classifier</vt:lpstr>
      <vt:lpstr>Linear Classifier</vt:lpstr>
      <vt:lpstr>Margin</vt:lpstr>
      <vt:lpstr>Margin</vt:lpstr>
      <vt:lpstr>Margin</vt:lpstr>
      <vt:lpstr>Threshold</vt:lpstr>
      <vt:lpstr>Summary</vt:lpstr>
      <vt:lpstr>Training Linear Classifiers</vt:lpstr>
      <vt:lpstr>Loss function in classification</vt:lpstr>
      <vt:lpstr>Margin</vt:lpstr>
      <vt:lpstr>Margin</vt:lpstr>
      <vt:lpstr>Margin</vt:lpstr>
      <vt:lpstr>Upper bound </vt:lpstr>
      <vt:lpstr>Upper Bound</vt:lpstr>
      <vt:lpstr>Examples of Upper Bounds</vt:lpstr>
      <vt:lpstr>Example: logistic regression</vt:lpstr>
      <vt:lpstr>Example: logistic regression</vt:lpstr>
      <vt:lpstr>Example: logistic regression</vt:lpstr>
      <vt:lpstr>Summary</vt:lpstr>
      <vt:lpstr>Презентация PowerPoint</vt:lpstr>
      <vt:lpstr>Loss function in classification</vt:lpstr>
      <vt:lpstr>Accuracy and Imbalanced Datasets</vt:lpstr>
      <vt:lpstr>Imbalanced Datasets: examples</vt:lpstr>
      <vt:lpstr>Imbalanced Datasets: examples</vt:lpstr>
      <vt:lpstr>Credit scoring</vt:lpstr>
      <vt:lpstr>Confusion Matrix</vt:lpstr>
      <vt:lpstr>Confusion Matrix</vt:lpstr>
      <vt:lpstr>Precision</vt:lpstr>
      <vt:lpstr>Precision</vt:lpstr>
      <vt:lpstr>Recall</vt:lpstr>
      <vt:lpstr>Recall</vt:lpstr>
      <vt:lpstr>Examples</vt:lpstr>
      <vt:lpstr>Precision and Recall</vt:lpstr>
      <vt:lpstr>Average</vt:lpstr>
      <vt:lpstr>Average</vt:lpstr>
      <vt:lpstr>Average</vt:lpstr>
      <vt:lpstr>F_1 score (harmonic mean)</vt:lpstr>
      <vt:lpstr>F_1 score (harmonic mean)</vt:lpstr>
      <vt:lpstr>F_β score </vt:lpstr>
      <vt:lpstr>F_β score </vt:lpstr>
      <vt:lpstr>F_β score </vt:lpstr>
      <vt:lpstr>Summary</vt:lpstr>
      <vt:lpstr>Precision-Recall Curve</vt:lpstr>
      <vt:lpstr>Linear Classifier and Threshold</vt:lpstr>
      <vt:lpstr>Linear Classifier and Threshold</vt:lpstr>
      <vt:lpstr>Linear Classifier and Threshold</vt:lpstr>
      <vt:lpstr>Threshold examples</vt:lpstr>
      <vt:lpstr>Threshold examples</vt:lpstr>
      <vt:lpstr>Threshold examples</vt:lpstr>
      <vt:lpstr>Linear Classifier and Threshold</vt:lpstr>
      <vt:lpstr>PR-curve</vt:lpstr>
      <vt:lpstr>PR-curve</vt:lpstr>
      <vt:lpstr>PR-curve</vt:lpstr>
      <vt:lpstr>PR-curve</vt:lpstr>
      <vt:lpstr>AUC-PRC</vt:lpstr>
      <vt:lpstr>Summary</vt:lpstr>
      <vt:lpstr>Area Under ROC-curve</vt:lpstr>
      <vt:lpstr>Area Under PR-curve</vt:lpstr>
      <vt:lpstr>ROC-curve</vt:lpstr>
      <vt:lpstr>ROC-curve</vt:lpstr>
      <vt:lpstr>ROC-curve</vt:lpstr>
      <vt:lpstr>Area Under ROC-curve</vt:lpstr>
      <vt:lpstr>Example: AUC-ROC and AUC-PR</vt:lpstr>
      <vt:lpstr>Example: AUC-ROC and AUC-PR</vt:lpstr>
      <vt:lpstr>Summary</vt:lpstr>
      <vt:lpstr>Презентация PowerPoint</vt:lpstr>
      <vt:lpstr>Logistic Regression</vt:lpstr>
      <vt:lpstr>Logistic Regression</vt:lpstr>
      <vt:lpstr>Logistic Regression</vt:lpstr>
      <vt:lpstr>Predicting Probabilities</vt:lpstr>
      <vt:lpstr>When Do We Need Probabilities?</vt:lpstr>
      <vt:lpstr>Predicting Probabilities</vt:lpstr>
      <vt:lpstr>Logistic Regression</vt:lpstr>
      <vt:lpstr>Predicting Probabilities</vt:lpstr>
      <vt:lpstr>Linear Classifier</vt:lpstr>
      <vt:lpstr>Sigmoid</vt:lpstr>
      <vt:lpstr>Predicting Probabilities</vt:lpstr>
      <vt:lpstr>Predicting Probabilities</vt:lpstr>
      <vt:lpstr>Logistic Regression</vt:lpstr>
      <vt:lpstr>Logistic Regression</vt:lpstr>
      <vt:lpstr>Logistic Regression</vt:lpstr>
      <vt:lpstr>Summary</vt:lpstr>
      <vt:lpstr>Logistic Regression: MLE</vt:lpstr>
      <vt:lpstr>Logistic Regression</vt:lpstr>
      <vt:lpstr>Logistic Regression</vt:lpstr>
      <vt:lpstr>Predict Probabilities</vt:lpstr>
      <vt:lpstr>Logistic Regression</vt:lpstr>
      <vt:lpstr>Logistic Regression</vt:lpstr>
      <vt:lpstr>Predicting probabilities</vt:lpstr>
      <vt:lpstr>Predicting probabilities</vt:lpstr>
      <vt:lpstr>Predicting probabilities</vt:lpstr>
      <vt:lpstr>Predicting probabilities: Log-Loss</vt:lpstr>
      <vt:lpstr>Log-loss</vt:lpstr>
      <vt:lpstr>Predicting probabilities: Log-Loss</vt:lpstr>
      <vt:lpstr>Summary</vt:lpstr>
      <vt:lpstr>Презентация PowerPoint</vt:lpstr>
      <vt:lpstr>Linear classifier and Hinge Loss</vt:lpstr>
      <vt:lpstr>Which classifier is better?</vt:lpstr>
      <vt:lpstr>Margin of a classifier</vt:lpstr>
      <vt:lpstr>Margin of a classifier</vt:lpstr>
      <vt:lpstr>Choose the model with the largest margin</vt:lpstr>
      <vt:lpstr>Extra Conditions Needed</vt:lpstr>
      <vt:lpstr>Margin of a classifier</vt:lpstr>
      <vt:lpstr>Linearly Separable Case</vt:lpstr>
      <vt:lpstr>Linearly Separable Case</vt:lpstr>
      <vt:lpstr>Linearly Separable Case</vt:lpstr>
      <vt:lpstr>Simple assumption</vt:lpstr>
      <vt:lpstr>Simple assumption</vt:lpstr>
      <vt:lpstr>Margin of </vt:lpstr>
      <vt:lpstr>Linearly Separable Case</vt:lpstr>
      <vt:lpstr>Linearly Separable Case</vt:lpstr>
      <vt:lpstr>Linearly Separable Case</vt:lpstr>
      <vt:lpstr>Linearly Separable Case</vt:lpstr>
      <vt:lpstr>Linearly Separable Case</vt:lpstr>
      <vt:lpstr>Linearly Non-Separable Case</vt:lpstr>
      <vt:lpstr>Linearly Non-Separable Case</vt:lpstr>
      <vt:lpstr>Linearly Non-Separable Case</vt:lpstr>
      <vt:lpstr>Will it work?</vt:lpstr>
      <vt:lpstr>Support Vector Machine</vt:lpstr>
      <vt:lpstr>Linearly Non-Separable Case</vt:lpstr>
      <vt:lpstr>Linearly Non-Separable Case</vt:lpstr>
      <vt:lpstr>Support Vector Machine</vt:lpstr>
      <vt:lpstr>Support Vector Machine</vt:lpstr>
      <vt:lpstr>Support Vector Machine</vt:lpstr>
      <vt:lpstr>Logistic Regression and SVM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Котельников Евгений Дмитриевич</cp:lastModifiedBy>
  <cp:revision>2387</cp:revision>
  <dcterms:created xsi:type="dcterms:W3CDTF">2005-01-01T07:06:31Z</dcterms:created>
  <dcterms:modified xsi:type="dcterms:W3CDTF">2021-01-14T10:51:46Z</dcterms:modified>
</cp:coreProperties>
</file>